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772400" cy="10058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grpSp>
        <p:nvGrpSpPr>
          <p:cNvPr id="100" name="Group 1"/>
          <p:cNvGrpSpPr/>
          <p:nvPr/>
        </p:nvGrpSpPr>
        <p:grpSpPr>
          <a:xfrm>
            <a:off x="-14400" y="0"/>
            <a:ext cx="12052800" cy="6856920"/>
            <a:chOff x="-14400" y="0"/>
            <a:chExt cx="12052800" cy="6856920"/>
          </a:xfrm>
        </p:grpSpPr>
        <p:grpSp>
          <p:nvGrpSpPr>
            <p:cNvPr id="2" name="Group 2"/>
            <p:cNvGrpSpPr/>
            <p:nvPr/>
          </p:nvGrpSpPr>
          <p:grpSpPr>
            <a:xfrm>
              <a:off x="-14400" y="0"/>
              <a:ext cx="1220040" cy="6856920"/>
              <a:chOff x="-14400" y="0"/>
              <a:chExt cx="1220040" cy="6856920"/>
            </a:xfrm>
          </p:grpSpPr>
          <p:sp>
            <p:nvSpPr>
              <p:cNvPr id="3" name="CustomShape 3"/>
              <p:cNvSpPr/>
              <p:nvPr/>
            </p:nvSpPr>
            <p:spPr>
              <a:xfrm>
                <a:off x="114480" y="468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>
                <a:off x="33480" y="217656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>
                <a:off x="28440" y="4021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>
                <a:off x="200160" y="4680"/>
                <a:ext cx="368640" cy="18100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>
                <a:off x="503280" y="18018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>
                <a:off x="285840" y="4680"/>
                <a:ext cx="36864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>
                <a:off x="546120" y="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>
                <a:off x="588960" y="14209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588960" y="9032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>
                <a:off x="641520" y="0"/>
                <a:ext cx="42120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>
                <a:off x="1020600" y="488880"/>
                <a:ext cx="16092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CustomShape 15"/>
              <p:cNvSpPr/>
              <p:nvPr/>
            </p:nvSpPr>
            <p:spPr>
              <a:xfrm>
                <a:off x="9360" y="1801800"/>
                <a:ext cx="1227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>
                <a:off x="-9360" y="3549600"/>
                <a:ext cx="146520" cy="4798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>
                <a:off x="128520" y="1382760"/>
                <a:ext cx="141840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>
                <a:off x="204840" y="1849320"/>
                <a:ext cx="11340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>
                <a:off x="133200" y="4662360"/>
                <a:ext cx="22680" cy="218016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>
                <a:off x="223920" y="5041800"/>
                <a:ext cx="36864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>
                <a:off x="52560" y="4481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>
                <a:off x="-14400" y="5627520"/>
                <a:ext cx="84600" cy="12150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CustomShape 23"/>
              <p:cNvSpPr/>
              <p:nvPr/>
            </p:nvSpPr>
            <p:spPr>
              <a:xfrm>
                <a:off x="527040" y="486720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4"/>
              <p:cNvSpPr/>
              <p:nvPr/>
            </p:nvSpPr>
            <p:spPr>
              <a:xfrm>
                <a:off x="309600" y="5423040"/>
                <a:ext cx="373680" cy="142452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5"/>
              <p:cNvSpPr/>
              <p:nvPr/>
            </p:nvSpPr>
            <p:spPr>
              <a:xfrm>
                <a:off x="569880" y="5945040"/>
                <a:ext cx="151200" cy="9118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26"/>
              <p:cNvSpPr/>
              <p:nvPr/>
            </p:nvSpPr>
            <p:spPr>
              <a:xfrm>
                <a:off x="612720" y="524664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27"/>
              <p:cNvSpPr/>
              <p:nvPr/>
            </p:nvSpPr>
            <p:spPr>
              <a:xfrm>
                <a:off x="612720" y="5764320"/>
                <a:ext cx="1893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28"/>
              <p:cNvSpPr/>
              <p:nvPr/>
            </p:nvSpPr>
            <p:spPr>
              <a:xfrm>
                <a:off x="669960" y="6330960"/>
                <a:ext cx="416520" cy="516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29"/>
              <p:cNvSpPr/>
              <p:nvPr/>
            </p:nvSpPr>
            <p:spPr>
              <a:xfrm>
                <a:off x="1049400" y="6221520"/>
                <a:ext cx="1562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" name="Group 30"/>
            <p:cNvGrpSpPr/>
            <p:nvPr/>
          </p:nvGrpSpPr>
          <p:grpSpPr>
            <a:xfrm>
              <a:off x="11364840" y="0"/>
              <a:ext cx="673560" cy="6847560"/>
              <a:chOff x="11364840" y="0"/>
              <a:chExt cx="673560" cy="6847560"/>
            </a:xfrm>
          </p:grpSpPr>
          <p:sp>
            <p:nvSpPr>
              <p:cNvPr id="31" name="CustomShape 31"/>
              <p:cNvSpPr/>
              <p:nvPr/>
            </p:nvSpPr>
            <p:spPr>
              <a:xfrm>
                <a:off x="11484000" y="0"/>
                <a:ext cx="416520" cy="511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CustomShape 32"/>
              <p:cNvSpPr/>
              <p:nvPr/>
            </p:nvSpPr>
            <p:spPr>
              <a:xfrm>
                <a:off x="11364840" y="474840"/>
                <a:ext cx="15624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CustomShape 33"/>
              <p:cNvSpPr/>
              <p:nvPr/>
            </p:nvSpPr>
            <p:spPr>
              <a:xfrm>
                <a:off x="11631600" y="1539720"/>
                <a:ext cx="1879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CustomShape 34"/>
              <p:cNvSpPr/>
              <p:nvPr/>
            </p:nvSpPr>
            <p:spPr>
              <a:xfrm>
                <a:off x="11531520" y="5694480"/>
                <a:ext cx="297360" cy="11530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CustomShape 35"/>
              <p:cNvSpPr/>
              <p:nvPr/>
            </p:nvSpPr>
            <p:spPr>
              <a:xfrm>
                <a:off x="11773080" y="5551560"/>
                <a:ext cx="15624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36"/>
              <p:cNvSpPr/>
              <p:nvPr/>
            </p:nvSpPr>
            <p:spPr>
              <a:xfrm>
                <a:off x="11711160" y="4680"/>
                <a:ext cx="303840" cy="15436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" name="CustomShape 37"/>
              <p:cNvSpPr/>
              <p:nvPr/>
            </p:nvSpPr>
            <p:spPr>
              <a:xfrm>
                <a:off x="11636280" y="4867200"/>
                <a:ext cx="187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CustomShape 38"/>
              <p:cNvSpPr/>
              <p:nvPr/>
            </p:nvSpPr>
            <p:spPr>
              <a:xfrm>
                <a:off x="11441160" y="5046840"/>
                <a:ext cx="306720" cy="180072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CustomShape 39"/>
              <p:cNvSpPr/>
              <p:nvPr/>
            </p:nvSpPr>
            <p:spPr>
              <a:xfrm>
                <a:off x="11849040" y="6416640"/>
                <a:ext cx="18936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40"/>
              <p:cNvSpPr/>
              <p:nvPr/>
            </p:nvSpPr>
            <p:spPr>
              <a:xfrm>
                <a:off x="11939760" y="6595920"/>
                <a:ext cx="22680" cy="25128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2304000" cy="6856920"/>
            <a:chOff x="0" y="0"/>
            <a:chExt cx="2304000" cy="6856920"/>
          </a:xfrm>
        </p:grpSpPr>
        <p:sp>
          <p:nvSpPr>
            <p:cNvPr id="43" name="CustomShape 42"/>
            <p:cNvSpPr/>
            <p:nvPr/>
          </p:nvSpPr>
          <p:spPr>
            <a:xfrm>
              <a:off x="1209600" y="4680"/>
              <a:ext cx="22680" cy="218016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1128600" y="217656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4"/>
            <p:cNvSpPr/>
            <p:nvPr/>
          </p:nvSpPr>
          <p:spPr>
            <a:xfrm>
              <a:off x="1123920" y="40212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414360" y="9360"/>
              <a:ext cx="27360" cy="448056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333360" y="4481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7"/>
            <p:cNvSpPr/>
            <p:nvPr/>
          </p:nvSpPr>
          <p:spPr>
            <a:xfrm>
              <a:off x="190440" y="9360"/>
              <a:ext cx="151200" cy="90684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48"/>
            <p:cNvSpPr/>
            <p:nvPr/>
          </p:nvSpPr>
          <p:spPr>
            <a:xfrm>
              <a:off x="1290600" y="14400"/>
              <a:ext cx="375120" cy="180072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9"/>
            <p:cNvSpPr/>
            <p:nvPr/>
          </p:nvSpPr>
          <p:spPr>
            <a:xfrm>
              <a:off x="1600200" y="18018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0"/>
            <p:cNvSpPr/>
            <p:nvPr/>
          </p:nvSpPr>
          <p:spPr>
            <a:xfrm>
              <a:off x="1380960" y="9360"/>
              <a:ext cx="370440" cy="142452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1"/>
            <p:cNvSpPr/>
            <p:nvPr/>
          </p:nvSpPr>
          <p:spPr>
            <a:xfrm>
              <a:off x="1643040" y="0"/>
              <a:ext cx="151200" cy="91188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2"/>
            <p:cNvSpPr/>
            <p:nvPr/>
          </p:nvSpPr>
          <p:spPr>
            <a:xfrm>
              <a:off x="1685880" y="14209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3"/>
            <p:cNvSpPr/>
            <p:nvPr/>
          </p:nvSpPr>
          <p:spPr>
            <a:xfrm>
              <a:off x="168588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4"/>
            <p:cNvSpPr/>
            <p:nvPr/>
          </p:nvSpPr>
          <p:spPr>
            <a:xfrm>
              <a:off x="1743120" y="4680"/>
              <a:ext cx="417960" cy="52128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5"/>
            <p:cNvSpPr/>
            <p:nvPr/>
          </p:nvSpPr>
          <p:spPr>
            <a:xfrm>
              <a:off x="2119320" y="488880"/>
              <a:ext cx="160920" cy="14652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6"/>
            <p:cNvSpPr/>
            <p:nvPr/>
          </p:nvSpPr>
          <p:spPr>
            <a:xfrm>
              <a:off x="952560" y="4680"/>
              <a:ext cx="151200" cy="90684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7"/>
            <p:cNvSpPr/>
            <p:nvPr/>
          </p:nvSpPr>
          <p:spPr>
            <a:xfrm>
              <a:off x="86688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8"/>
            <p:cNvSpPr/>
            <p:nvPr/>
          </p:nvSpPr>
          <p:spPr>
            <a:xfrm>
              <a:off x="890640" y="15541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59"/>
            <p:cNvSpPr/>
            <p:nvPr/>
          </p:nvSpPr>
          <p:spPr>
            <a:xfrm>
              <a:off x="738360" y="5622840"/>
              <a:ext cx="336960" cy="1215000"/>
            </a:xfrm>
            <a:custGeom>
              <a:avLst/>
              <a:gdLst/>
              <a:ahLst/>
              <a:cxn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60"/>
            <p:cNvSpPr/>
            <p:nvPr/>
          </p:nvSpPr>
          <p:spPr>
            <a:xfrm>
              <a:off x="647640" y="5479920"/>
              <a:ext cx="156240" cy="156240"/>
            </a:xfrm>
            <a:custGeom>
              <a:avLst/>
              <a:gdLst/>
              <a:ahLst/>
              <a:cxn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61"/>
            <p:cNvSpPr/>
            <p:nvPr/>
          </p:nvSpPr>
          <p:spPr>
            <a:xfrm>
              <a:off x="66600" y="9032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62"/>
            <p:cNvSpPr/>
            <p:nvPr/>
          </p:nvSpPr>
          <p:spPr>
            <a:xfrm>
              <a:off x="0" y="3897360"/>
              <a:ext cx="132120" cy="26568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63"/>
            <p:cNvSpPr/>
            <p:nvPr/>
          </p:nvSpPr>
          <p:spPr>
            <a:xfrm>
              <a:off x="66600" y="414972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64"/>
            <p:cNvSpPr/>
            <p:nvPr/>
          </p:nvSpPr>
          <p:spPr>
            <a:xfrm>
              <a:off x="0" y="1644480"/>
              <a:ext cx="132120" cy="26892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65"/>
            <p:cNvSpPr/>
            <p:nvPr/>
          </p:nvSpPr>
          <p:spPr>
            <a:xfrm>
              <a:off x="66600" y="14684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66"/>
            <p:cNvSpPr/>
            <p:nvPr/>
          </p:nvSpPr>
          <p:spPr>
            <a:xfrm>
              <a:off x="695160" y="4680"/>
              <a:ext cx="308520" cy="155772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7"/>
            <p:cNvSpPr/>
            <p:nvPr/>
          </p:nvSpPr>
          <p:spPr>
            <a:xfrm>
              <a:off x="57240" y="48816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68"/>
            <p:cNvSpPr/>
            <p:nvPr/>
          </p:nvSpPr>
          <p:spPr>
            <a:xfrm>
              <a:off x="138240" y="5060880"/>
              <a:ext cx="303840" cy="1776960"/>
            </a:xfrm>
            <a:custGeom>
              <a:avLst/>
              <a:gdLst/>
              <a:ahLst/>
              <a:cxn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69"/>
            <p:cNvSpPr/>
            <p:nvPr/>
          </p:nvSpPr>
          <p:spPr>
            <a:xfrm>
              <a:off x="561960" y="643104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70"/>
            <p:cNvSpPr/>
            <p:nvPr/>
          </p:nvSpPr>
          <p:spPr>
            <a:xfrm>
              <a:off x="642960" y="6610320"/>
              <a:ext cx="22680" cy="24192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1"/>
            <p:cNvSpPr/>
            <p:nvPr/>
          </p:nvSpPr>
          <p:spPr>
            <a:xfrm>
              <a:off x="76320" y="643104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72"/>
            <p:cNvSpPr/>
            <p:nvPr/>
          </p:nvSpPr>
          <p:spPr>
            <a:xfrm>
              <a:off x="0" y="5978520"/>
              <a:ext cx="189360" cy="460800"/>
            </a:xfrm>
            <a:custGeom>
              <a:avLst/>
              <a:gdLst/>
              <a:ahLst/>
              <a:cxn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73"/>
            <p:cNvSpPr/>
            <p:nvPr/>
          </p:nvSpPr>
          <p:spPr>
            <a:xfrm>
              <a:off x="1014480" y="1801800"/>
              <a:ext cx="213120" cy="75456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4"/>
            <p:cNvSpPr/>
            <p:nvPr/>
          </p:nvSpPr>
          <p:spPr>
            <a:xfrm>
              <a:off x="938160" y="2548080"/>
              <a:ext cx="165600" cy="15912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75"/>
            <p:cNvSpPr/>
            <p:nvPr/>
          </p:nvSpPr>
          <p:spPr>
            <a:xfrm>
              <a:off x="595440" y="4680"/>
              <a:ext cx="637200" cy="402480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76"/>
            <p:cNvSpPr/>
            <p:nvPr/>
          </p:nvSpPr>
          <p:spPr>
            <a:xfrm>
              <a:off x="1224000" y="1382760"/>
              <a:ext cx="141840" cy="47520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77"/>
            <p:cNvSpPr/>
            <p:nvPr/>
          </p:nvSpPr>
          <p:spPr>
            <a:xfrm>
              <a:off x="1300320" y="1849320"/>
              <a:ext cx="108360" cy="10692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78"/>
            <p:cNvSpPr/>
            <p:nvPr/>
          </p:nvSpPr>
          <p:spPr>
            <a:xfrm>
              <a:off x="281160" y="3417840"/>
              <a:ext cx="141840" cy="47376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79"/>
            <p:cNvSpPr/>
            <p:nvPr/>
          </p:nvSpPr>
          <p:spPr>
            <a:xfrm>
              <a:off x="237960" y="38829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80"/>
            <p:cNvSpPr/>
            <p:nvPr/>
          </p:nvSpPr>
          <p:spPr>
            <a:xfrm>
              <a:off x="4680" y="2166840"/>
              <a:ext cx="113400" cy="45144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1"/>
            <p:cNvSpPr/>
            <p:nvPr/>
          </p:nvSpPr>
          <p:spPr>
            <a:xfrm>
              <a:off x="52560" y="20667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82"/>
            <p:cNvSpPr/>
            <p:nvPr/>
          </p:nvSpPr>
          <p:spPr>
            <a:xfrm>
              <a:off x="1228680" y="4662360"/>
              <a:ext cx="22680" cy="218016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83"/>
            <p:cNvSpPr/>
            <p:nvPr/>
          </p:nvSpPr>
          <p:spPr>
            <a:xfrm>
              <a:off x="1319040" y="5041800"/>
              <a:ext cx="370440" cy="1800720"/>
            </a:xfrm>
            <a:custGeom>
              <a:avLst/>
              <a:gdLst/>
              <a:ahLst/>
              <a:cxn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84"/>
            <p:cNvSpPr/>
            <p:nvPr/>
          </p:nvSpPr>
          <p:spPr>
            <a:xfrm>
              <a:off x="1147680" y="4481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85"/>
            <p:cNvSpPr/>
            <p:nvPr/>
          </p:nvSpPr>
          <p:spPr>
            <a:xfrm>
              <a:off x="819000" y="3983040"/>
              <a:ext cx="346680" cy="2859480"/>
            </a:xfrm>
            <a:custGeom>
              <a:avLst/>
              <a:gdLst/>
              <a:ahLst/>
              <a:cxn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86"/>
            <p:cNvSpPr/>
            <p:nvPr/>
          </p:nvSpPr>
          <p:spPr>
            <a:xfrm>
              <a:off x="728640" y="380700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87"/>
            <p:cNvSpPr/>
            <p:nvPr/>
          </p:nvSpPr>
          <p:spPr>
            <a:xfrm>
              <a:off x="1623960" y="4867200"/>
              <a:ext cx="189360" cy="18792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88"/>
            <p:cNvSpPr/>
            <p:nvPr/>
          </p:nvSpPr>
          <p:spPr>
            <a:xfrm>
              <a:off x="1405080" y="5423040"/>
              <a:ext cx="370440" cy="142452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89"/>
            <p:cNvSpPr/>
            <p:nvPr/>
          </p:nvSpPr>
          <p:spPr>
            <a:xfrm>
              <a:off x="1666800" y="5945040"/>
              <a:ext cx="151200" cy="91188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90"/>
            <p:cNvSpPr/>
            <p:nvPr/>
          </p:nvSpPr>
          <p:spPr>
            <a:xfrm>
              <a:off x="1709640" y="524664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91"/>
            <p:cNvSpPr/>
            <p:nvPr/>
          </p:nvSpPr>
          <p:spPr>
            <a:xfrm>
              <a:off x="1709640" y="5764320"/>
              <a:ext cx="189360" cy="1893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92"/>
            <p:cNvSpPr/>
            <p:nvPr/>
          </p:nvSpPr>
          <p:spPr>
            <a:xfrm>
              <a:off x="1766880" y="6330960"/>
              <a:ext cx="417960" cy="525960"/>
            </a:xfrm>
            <a:custGeom>
              <a:avLst/>
              <a:gdLst/>
              <a:ahLst/>
              <a:cxn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93"/>
            <p:cNvSpPr/>
            <p:nvPr/>
          </p:nvSpPr>
          <p:spPr>
            <a:xfrm>
              <a:off x="2147760" y="6221520"/>
              <a:ext cx="156240" cy="146520"/>
            </a:xfrm>
            <a:custGeom>
              <a:avLst/>
              <a:gdLst/>
              <a:ahLst/>
              <a:cxn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94"/>
            <p:cNvSpPr/>
            <p:nvPr/>
          </p:nvSpPr>
          <p:spPr>
            <a:xfrm>
              <a:off x="504720" y="9360"/>
              <a:ext cx="232200" cy="510264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95"/>
            <p:cNvSpPr/>
            <p:nvPr/>
          </p:nvSpPr>
          <p:spPr>
            <a:xfrm>
              <a:off x="633240" y="5103720"/>
              <a:ext cx="184680" cy="18468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9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8" name="PlaceHolder 9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876320" y="637560"/>
            <a:ext cx="8790480" cy="86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lt-LT" sz="3200" b="0" strike="noStrike" cap="all" spc="-1" dirty="0">
                <a:solidFill>
                  <a:srgbClr val="FFFFFF"/>
                </a:solidFill>
                <a:latin typeface="Tw Cen MT"/>
                <a:ea typeface="DejaVu Sans"/>
              </a:rPr>
              <a:t>Tyrimo pavadinimas „kaip skleidžiasi lotoso žiedas vandenyje pagal </a:t>
            </a:r>
            <a:r>
              <a:rPr lang="lt-LT" sz="3200" b="0" strike="noStrike" cap="all" spc="-1" dirty="0" err="1">
                <a:solidFill>
                  <a:srgbClr val="FFFFFF"/>
                </a:solidFill>
                <a:latin typeface="Tw Cen MT"/>
                <a:ea typeface="DejaVu Sans"/>
              </a:rPr>
              <a:t>kimochis</a:t>
            </a:r>
            <a:r>
              <a:rPr lang="lt-LT" sz="3200" b="0" strike="noStrike" cap="all" spc="-1" dirty="0">
                <a:solidFill>
                  <a:srgbClr val="FFFFFF"/>
                </a:solidFill>
                <a:latin typeface="Tw Cen MT"/>
                <a:ea typeface="DejaVu Sans"/>
              </a:rPr>
              <a:t> emocijas.“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876320" y="1661040"/>
            <a:ext cx="8790480" cy="363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lt-LT" sz="7200" b="0" u="sng" strike="noStrike" cap="all" spc="-1" dirty="0">
                <a:solidFill>
                  <a:srgbClr val="82FFFF"/>
                </a:solidFill>
                <a:uFillTx/>
                <a:latin typeface="Tw Cen MT"/>
                <a:ea typeface="DejaVu Sans"/>
              </a:rPr>
              <a:t>Priemonės: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išsiaiškinti, kad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DejaVu Sans"/>
              </a:rPr>
              <a:t>popierinėm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gėlytėm išsiskleisti, reikalingas vanduo.  Papasakoti vaikams apie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DejaVu Sans"/>
              </a:rPr>
              <a:t>kimochis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programą, naudojant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DejaVu Sans"/>
              </a:rPr>
              <a:t>emociukus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, pagal kuriuos galima vaikams valdyti savo emocijas.</a:t>
            </a:r>
            <a:endParaRPr lang="en-US" sz="7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lt-LT" sz="7200" b="0" u="sng" strike="noStrike" cap="all" spc="-1" dirty="0">
                <a:solidFill>
                  <a:srgbClr val="82FFFF"/>
                </a:solidFill>
                <a:uFillTx/>
                <a:latin typeface="Tw Cen MT"/>
                <a:ea typeface="DejaVu Sans"/>
              </a:rPr>
              <a:t>Tikslas: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išsiaiškinti, kad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DejaVu Sans"/>
              </a:rPr>
              <a:t>popierinėm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gėlytėm išsiskleisti reikalingas vanduo. Papasakoti vaikams apie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DejaVu Sans"/>
              </a:rPr>
              <a:t>kimochis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programos reikšmę ir kaip tai atliepia savijautai.</a:t>
            </a:r>
            <a:endParaRPr lang="en-US" sz="7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lt-LT" sz="7200" b="0" u="sng" strike="noStrike" cap="all" spc="-1" dirty="0">
                <a:solidFill>
                  <a:srgbClr val="82FFFF"/>
                </a:solidFill>
                <a:uFillTx/>
                <a:latin typeface="Tw Cen MT"/>
                <a:ea typeface="DejaVu Sans"/>
              </a:rPr>
              <a:t>Eiga: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DejaVu Sans"/>
              </a:rPr>
              <a:t> iškerpame įvairių spalvų gėlyčių. Vaikai kiekvienai gėlytei priskiria savo emocijas ir nupiešia ant gėlyčių. Gėlyčių žiedlapiai yra užlenkiami į viršų, kad nesimatytų kieno buvo emocija. Dedama į dubenį su vandeniu ir laukiama, kol gėlytės prasiskleis.</a:t>
            </a:r>
            <a:endParaRPr lang="en-US" sz="7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PingFang SC"/>
              </a:rPr>
              <a:t> </a:t>
            </a:r>
            <a:r>
              <a:rPr lang="lt-LT" sz="7200" b="0" u="sng" strike="noStrike" cap="all" spc="-1" dirty="0">
                <a:solidFill>
                  <a:srgbClr val="82FFFF"/>
                </a:solidFill>
                <a:uFillTx/>
                <a:latin typeface="Tw Cen MT"/>
                <a:ea typeface="PingFang SC"/>
              </a:rPr>
              <a:t>rezultatai: 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PingFang SC"/>
              </a:rPr>
              <a:t>popierius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PingFang SC"/>
              </a:rPr>
              <a:t>išbringsta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PingFang SC"/>
              </a:rPr>
              <a:t>, gėlytės atsitiesia, ir spalvotos popierinės gėlytės </a:t>
            </a:r>
            <a:r>
              <a:rPr lang="lt-LT" sz="7200" b="0" strike="noStrike" cap="all" spc="-1" dirty="0" err="1">
                <a:solidFill>
                  <a:srgbClr val="82FFFF"/>
                </a:solidFill>
                <a:latin typeface="Tw Cen MT"/>
                <a:ea typeface="PingFang SC"/>
              </a:rPr>
              <a:t>issiskleidžia</a:t>
            </a: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PingFang SC"/>
              </a:rPr>
              <a:t> po vieną žiedlapį, vaikai pamato savo užrašytas emocijas, gėlytėm išsiskleisti reikalingas vanduo. </a:t>
            </a:r>
            <a:endParaRPr lang="en-US" sz="7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lt-LT" sz="7200" b="0" strike="noStrike" cap="all" spc="-1" dirty="0">
                <a:solidFill>
                  <a:srgbClr val="82FFFF"/>
                </a:solidFill>
                <a:latin typeface="Tw Cen MT"/>
                <a:ea typeface="PingFang SC"/>
              </a:rPr>
              <a:t>Grupės pavadinimas „snieguolė“</a:t>
            </a:r>
            <a:endParaRPr lang="en-US" sz="7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876320" y="1122480"/>
            <a:ext cx="8790480" cy="10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lt-LT" sz="4800" b="0" strike="noStrike" cap="all" spc="-1">
                <a:solidFill>
                  <a:srgbClr val="FFFFFF"/>
                </a:solidFill>
                <a:latin typeface="Tw Cen MT"/>
                <a:ea typeface="DejaVu Sans"/>
              </a:rPr>
              <a:t>EKSPERIMENTO AKIMIRKOS 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371600" y="2514600"/>
            <a:ext cx="9143280" cy="297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8" name="Paveikslėlis 217"/>
          <p:cNvPicPr/>
          <p:nvPr/>
        </p:nvPicPr>
        <p:blipFill>
          <a:blip r:embed="rId2"/>
          <a:stretch/>
        </p:blipFill>
        <p:spPr>
          <a:xfrm>
            <a:off x="1828800" y="2571840"/>
            <a:ext cx="4343400" cy="2914560"/>
          </a:xfrm>
          <a:prstGeom prst="rect">
            <a:avLst/>
          </a:prstGeom>
          <a:ln w="0">
            <a:noFill/>
          </a:ln>
        </p:spPr>
      </p:pic>
      <p:pic>
        <p:nvPicPr>
          <p:cNvPr id="219" name="Paveikslėlis 218"/>
          <p:cNvPicPr/>
          <p:nvPr/>
        </p:nvPicPr>
        <p:blipFill>
          <a:blip r:embed="rId3"/>
          <a:stretch/>
        </p:blipFill>
        <p:spPr>
          <a:xfrm>
            <a:off x="6756816" y="2514600"/>
            <a:ext cx="4215264" cy="299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pic>
        <p:nvPicPr>
          <p:cNvPr id="221" name="Paveikslėlis 220"/>
          <p:cNvPicPr/>
          <p:nvPr/>
        </p:nvPicPr>
        <p:blipFill>
          <a:blip r:embed="rId2"/>
          <a:stretch/>
        </p:blipFill>
        <p:spPr>
          <a:xfrm>
            <a:off x="2286000" y="273600"/>
            <a:ext cx="7922302" cy="501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Grandinė</Template>
  <TotalTime>111</TotalTime>
  <Words>143</Words>
  <Application>Microsoft Office PowerPoint</Application>
  <PresentationFormat>Plačiaekranė</PresentationFormat>
  <Paragraphs>7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8" baseType="lpstr">
      <vt:lpstr>Arial</vt:lpstr>
      <vt:lpstr>Symbol</vt:lpstr>
      <vt:lpstr>Tw Cen MT</vt:lpstr>
      <vt:lpstr>Wingdings</vt:lpstr>
      <vt:lpstr>Office Theme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Tyrimo pavadinimas „.................................“</dc:title>
  <dc:subject/>
  <dc:creator>20161012s</dc:creator>
  <dc:description/>
  <cp:lastModifiedBy>20190905s</cp:lastModifiedBy>
  <cp:revision>17</cp:revision>
  <dcterms:created xsi:type="dcterms:W3CDTF">2021-02-11T09:05:19Z</dcterms:created>
  <dcterms:modified xsi:type="dcterms:W3CDTF">2022-02-09T11:47:08Z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Plačiaekranė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