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9144000" cy="6858000" type="screen4x3"/>
  <p:notesSz cx="6797675" cy="9928225"/>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8" d="100"/>
          <a:sy n="108" d="100"/>
        </p:scale>
        <p:origin x="170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2130425"/>
            <a:ext cx="7772400" cy="1470025"/>
          </a:xfrm>
        </p:spPr>
        <p:txBody>
          <a:bodyPr/>
          <a:lstStyle/>
          <a:p>
            <a:r>
              <a:rPr lang="lt-LT"/>
              <a:t>Spustelėkite, jei norite keisite ruoš. pav. stilių</a:t>
            </a:r>
          </a:p>
        </p:txBody>
      </p:sp>
      <p:sp>
        <p:nvSpPr>
          <p:cNvPr id="3" name="Paantraštė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lt-LT"/>
              <a:t>Spustelėkite ruošinio paantraštės stiliui keisti</a:t>
            </a:r>
          </a:p>
        </p:txBody>
      </p:sp>
      <p:sp>
        <p:nvSpPr>
          <p:cNvPr id="4" name="Datos vietos rezervavimo ženklas 3"/>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Vertikalaus teksto vietos rezervavimo ženklas 2"/>
          <p:cNvSpPr>
            <a:spLocks noGrp="1"/>
          </p:cNvSpPr>
          <p:nvPr>
            <p:ph type="body" orient="vert" idx="1"/>
          </p:nvPr>
        </p:nvSpPr>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p:cNvSpPr>
            <a:spLocks noGrp="1"/>
          </p:cNvSpPr>
          <p:nvPr>
            <p:ph type="title" orient="vert"/>
          </p:nvPr>
        </p:nvSpPr>
        <p:spPr>
          <a:xfrm>
            <a:off x="6629400" y="274638"/>
            <a:ext cx="2057400" cy="5851525"/>
          </a:xfrm>
        </p:spPr>
        <p:txBody>
          <a:bodyPr vert="eaVert"/>
          <a:lstStyle/>
          <a:p>
            <a:r>
              <a:rPr lang="lt-LT"/>
              <a:t>Spustelėkite, jei norite keisite ruoš. pav. stilių</a:t>
            </a:r>
          </a:p>
        </p:txBody>
      </p:sp>
      <p:sp>
        <p:nvSpPr>
          <p:cNvPr id="3" name="Vertikalaus teksto vietos rezervavimo ženklas 2"/>
          <p:cNvSpPr>
            <a:spLocks noGrp="1"/>
          </p:cNvSpPr>
          <p:nvPr>
            <p:ph type="body" orient="vert" idx="1"/>
          </p:nvPr>
        </p:nvSpPr>
        <p:spPr>
          <a:xfrm>
            <a:off x="457200" y="274638"/>
            <a:ext cx="6019800" cy="5851525"/>
          </a:xfrm>
        </p:spPr>
        <p:txBody>
          <a:bodyPr vert="eaVert"/>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idx="1"/>
          </p:nvPr>
        </p:nvSpPr>
        <p:spPr/>
        <p:txBody>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722313" y="4406900"/>
            <a:ext cx="7772400" cy="1362075"/>
          </a:xfrm>
        </p:spPr>
        <p:txBody>
          <a:bodyPr anchor="t"/>
          <a:lstStyle>
            <a:lvl1pPr algn="l">
              <a:defRPr sz="4000" b="1" cap="all"/>
            </a:lvl1pPr>
          </a:lstStyle>
          <a:p>
            <a:r>
              <a:rPr lang="lt-LT"/>
              <a:t>Spustelėkite, jei norite keisite ruoš. pav. stilių</a:t>
            </a:r>
          </a:p>
        </p:txBody>
      </p:sp>
      <p:sp>
        <p:nvSpPr>
          <p:cNvPr id="3" name="Teksto vietos rezervavimo ženklas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lt-LT"/>
              <a:t>Spustelėkite ruošinio teksto stiliams keisti</a:t>
            </a:r>
          </a:p>
        </p:txBody>
      </p:sp>
      <p:sp>
        <p:nvSpPr>
          <p:cNvPr id="4" name="Datos vietos rezervavimo ženklas 3"/>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5" name="Poraštės vietos rezervavimo ženklas 4"/>
          <p:cNvSpPr>
            <a:spLocks noGrp="1"/>
          </p:cNvSpPr>
          <p:nvPr>
            <p:ph type="ftr" sz="quarter" idx="11"/>
          </p:nvPr>
        </p:nvSpPr>
        <p:spPr/>
        <p:txBody>
          <a:bodyPr/>
          <a:lstStyle/>
          <a:p>
            <a:endParaRPr lang="lt-LT"/>
          </a:p>
        </p:txBody>
      </p:sp>
      <p:sp>
        <p:nvSpPr>
          <p:cNvPr id="6" name="Skaidrės numerio vietos rezervavimo ženklas 5"/>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Turinio vietos rezervavimo ženklas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urinio vietos rezervavimo ženklas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Datos vietos rezervavimo ženklas 4"/>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lvl1pPr>
              <a:defRPr/>
            </a:lvl1pPr>
          </a:lstStyle>
          <a:p>
            <a:r>
              <a:rPr lang="lt-LT"/>
              <a:t>Spustelėkite, jei norite keisite ruoš. pav. stilių</a:t>
            </a:r>
          </a:p>
        </p:txBody>
      </p:sp>
      <p:sp>
        <p:nvSpPr>
          <p:cNvPr id="3" name="Teksto vietos rezervavimo ženklas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4" name="Turinio vietos rezervavimo ženklas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5" name="Teksto vietos rezervavimo ženklas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ruošinio teksto stiliams keisti</a:t>
            </a:r>
          </a:p>
        </p:txBody>
      </p:sp>
      <p:sp>
        <p:nvSpPr>
          <p:cNvPr id="6" name="Turinio vietos rezervavimo ženklas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7" name="Datos vietos rezervavimo ženklas 6"/>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8" name="Poraštės vietos rezervavimo ženklas 7"/>
          <p:cNvSpPr>
            <a:spLocks noGrp="1"/>
          </p:cNvSpPr>
          <p:nvPr>
            <p:ph type="ftr" sz="quarter" idx="11"/>
          </p:nvPr>
        </p:nvSpPr>
        <p:spPr/>
        <p:txBody>
          <a:bodyPr/>
          <a:lstStyle/>
          <a:p>
            <a:endParaRPr lang="lt-LT"/>
          </a:p>
        </p:txBody>
      </p:sp>
      <p:sp>
        <p:nvSpPr>
          <p:cNvPr id="9" name="Skaidrės numerio vietos rezervavimo ženklas 8"/>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Spustelėkite, jei norite keisite ruoš. pav. stilių</a:t>
            </a:r>
          </a:p>
        </p:txBody>
      </p:sp>
      <p:sp>
        <p:nvSpPr>
          <p:cNvPr id="3" name="Datos vietos rezervavimo ženklas 2"/>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4" name="Poraštės vietos rezervavimo ženklas 3"/>
          <p:cNvSpPr>
            <a:spLocks noGrp="1"/>
          </p:cNvSpPr>
          <p:nvPr>
            <p:ph type="ftr" sz="quarter" idx="11"/>
          </p:nvPr>
        </p:nvSpPr>
        <p:spPr/>
        <p:txBody>
          <a:bodyPr/>
          <a:lstStyle/>
          <a:p>
            <a:endParaRPr lang="lt-LT"/>
          </a:p>
        </p:txBody>
      </p:sp>
      <p:sp>
        <p:nvSpPr>
          <p:cNvPr id="5" name="Skaidrės numerio vietos rezervavimo ženklas 4"/>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3" name="Poraštės vietos rezervavimo ženklas 2"/>
          <p:cNvSpPr>
            <a:spLocks noGrp="1"/>
          </p:cNvSpPr>
          <p:nvPr>
            <p:ph type="ftr" sz="quarter" idx="11"/>
          </p:nvPr>
        </p:nvSpPr>
        <p:spPr/>
        <p:txBody>
          <a:bodyPr/>
          <a:lstStyle/>
          <a:p>
            <a:endParaRPr lang="lt-LT"/>
          </a:p>
        </p:txBody>
      </p:sp>
      <p:sp>
        <p:nvSpPr>
          <p:cNvPr id="4" name="Skaidrės numerio vietos rezervavimo ženklas 3"/>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273050"/>
            <a:ext cx="3008313" cy="1162050"/>
          </a:xfrm>
        </p:spPr>
        <p:txBody>
          <a:bodyPr anchor="b"/>
          <a:lstStyle>
            <a:lvl1pPr algn="l">
              <a:defRPr sz="2000" b="1"/>
            </a:lvl1pPr>
          </a:lstStyle>
          <a:p>
            <a:r>
              <a:rPr lang="lt-LT"/>
              <a:t>Spustelėkite, jei norite keisite ruoš. pav. stilių</a:t>
            </a:r>
          </a:p>
        </p:txBody>
      </p:sp>
      <p:sp>
        <p:nvSpPr>
          <p:cNvPr id="3" name="Turinio vietos rezervavimo ženklas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Teksto vietos rezervavimo ženklas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4"/>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Antraštė 1"/>
          <p:cNvSpPr>
            <a:spLocks noGrp="1"/>
          </p:cNvSpPr>
          <p:nvPr>
            <p:ph type="title"/>
          </p:nvPr>
        </p:nvSpPr>
        <p:spPr>
          <a:xfrm>
            <a:off x="1792288" y="4800600"/>
            <a:ext cx="5486400" cy="566738"/>
          </a:xfrm>
        </p:spPr>
        <p:txBody>
          <a:bodyPr anchor="b"/>
          <a:lstStyle>
            <a:lvl1pPr algn="l">
              <a:defRPr sz="2000" b="1"/>
            </a:lvl1pPr>
          </a:lstStyle>
          <a:p>
            <a:r>
              <a:rPr lang="lt-LT"/>
              <a:t>Spustelėkite, jei norite keisite ruoš. pav. stilių</a:t>
            </a:r>
          </a:p>
        </p:txBody>
      </p:sp>
      <p:sp>
        <p:nvSpPr>
          <p:cNvPr id="3" name="Paveikslėlio vietos rezervavimo ženklas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ruošinio teksto stiliams keisti</a:t>
            </a:r>
          </a:p>
        </p:txBody>
      </p:sp>
      <p:sp>
        <p:nvSpPr>
          <p:cNvPr id="5" name="Datos vietos rezervavimo ženklas 4"/>
          <p:cNvSpPr>
            <a:spLocks noGrp="1"/>
          </p:cNvSpPr>
          <p:nvPr>
            <p:ph type="dt" sz="half" idx="10"/>
          </p:nvPr>
        </p:nvSpPr>
        <p:spPr/>
        <p:txBody>
          <a:bodyPr/>
          <a:lstStyle/>
          <a:p>
            <a:fld id="{E7F24828-AAEB-4FD1-B0DA-14F45A125892}" type="datetimeFigureOut">
              <a:rPr lang="lt-LT" smtClean="0"/>
              <a:pPr/>
              <a:t>2021-01-14</a:t>
            </a:fld>
            <a:endParaRPr lang="lt-LT"/>
          </a:p>
        </p:txBody>
      </p:sp>
      <p:sp>
        <p:nvSpPr>
          <p:cNvPr id="6" name="Poraštės vietos rezervavimo ženklas 5"/>
          <p:cNvSpPr>
            <a:spLocks noGrp="1"/>
          </p:cNvSpPr>
          <p:nvPr>
            <p:ph type="ftr" sz="quarter" idx="11"/>
          </p:nvPr>
        </p:nvSpPr>
        <p:spPr/>
        <p:txBody>
          <a:bodyPr/>
          <a:lstStyle/>
          <a:p>
            <a:endParaRPr lang="lt-LT"/>
          </a:p>
        </p:txBody>
      </p:sp>
      <p:sp>
        <p:nvSpPr>
          <p:cNvPr id="7" name="Skaidrės numerio vietos rezervavimo ženklas 6"/>
          <p:cNvSpPr>
            <a:spLocks noGrp="1"/>
          </p:cNvSpPr>
          <p:nvPr>
            <p:ph type="sldNum" sz="quarter" idx="12"/>
          </p:nvPr>
        </p:nvSpPr>
        <p:spPr/>
        <p:txBody>
          <a:bodyPr/>
          <a:lstStyle/>
          <a:p>
            <a:fld id="{619FACCD-1FF9-466E-AD62-4BE6274AE7EC}" type="slidenum">
              <a:rPr lang="lt-LT" smtClean="0"/>
              <a:pPr/>
              <a:t>‹#›</a:t>
            </a:fld>
            <a:endParaRPr lang="lt-L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avadinimo vietos rezervavimo ženkla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lt-LT"/>
              <a:t>Spustelėkite, jei norite keisite ruoš. pav. stilių</a:t>
            </a:r>
          </a:p>
        </p:txBody>
      </p:sp>
      <p:sp>
        <p:nvSpPr>
          <p:cNvPr id="3" name="Teksto vietos rezervavimo ženklas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lt-LT"/>
              <a:t>Spustelėkite ruošinio teksto stiliams keisti</a:t>
            </a:r>
          </a:p>
          <a:p>
            <a:pPr lvl="1"/>
            <a:r>
              <a:rPr lang="lt-LT"/>
              <a:t>Antras lygmuo</a:t>
            </a:r>
          </a:p>
          <a:p>
            <a:pPr lvl="2"/>
            <a:r>
              <a:rPr lang="lt-LT"/>
              <a:t>Trečias lygmuo</a:t>
            </a:r>
          </a:p>
          <a:p>
            <a:pPr lvl="3"/>
            <a:r>
              <a:rPr lang="lt-LT"/>
              <a:t>Ketvirtas lygmuo</a:t>
            </a:r>
          </a:p>
          <a:p>
            <a:pPr lvl="4"/>
            <a:r>
              <a:rPr lang="lt-LT"/>
              <a:t>Penktas lygmuo</a:t>
            </a:r>
          </a:p>
        </p:txBody>
      </p:sp>
      <p:sp>
        <p:nvSpPr>
          <p:cNvPr id="4" name="Datos vietos rezervavimo ženklas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F24828-AAEB-4FD1-B0DA-14F45A125892}" type="datetimeFigureOut">
              <a:rPr lang="lt-LT" smtClean="0"/>
              <a:pPr/>
              <a:t>2021-01-14</a:t>
            </a:fld>
            <a:endParaRPr lang="lt-LT"/>
          </a:p>
        </p:txBody>
      </p:sp>
      <p:sp>
        <p:nvSpPr>
          <p:cNvPr id="5" name="Poraštės vietos rezervavimo ženklas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9FACCD-1FF9-466E-AD62-4BE6274AE7EC}" type="slidenum">
              <a:rPr lang="lt-LT" smtClean="0"/>
              <a:pPr/>
              <a:t>‹#›</a:t>
            </a:fld>
            <a:endParaRPr lang="lt-L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ctrTitle"/>
          </p:nvPr>
        </p:nvSpPr>
        <p:spPr>
          <a:xfrm>
            <a:off x="685800" y="764705"/>
            <a:ext cx="7772400" cy="1728191"/>
          </a:xfrm>
        </p:spPr>
        <p:txBody>
          <a:bodyPr/>
          <a:lstStyle/>
          <a:p>
            <a:r>
              <a:rPr lang="en-US" dirty="0" err="1"/>
              <a:t>Kauno</a:t>
            </a:r>
            <a:r>
              <a:rPr lang="en-US" dirty="0"/>
              <a:t> </a:t>
            </a:r>
            <a:r>
              <a:rPr lang="lt-LT" dirty="0"/>
              <a:t>lopšelis – darželis “Pasaka”</a:t>
            </a:r>
          </a:p>
        </p:txBody>
      </p:sp>
      <p:sp>
        <p:nvSpPr>
          <p:cNvPr id="3" name="Paantraštė 2"/>
          <p:cNvSpPr>
            <a:spLocks noGrp="1"/>
          </p:cNvSpPr>
          <p:nvPr>
            <p:ph type="subTitle" idx="1"/>
          </p:nvPr>
        </p:nvSpPr>
        <p:spPr>
          <a:xfrm>
            <a:off x="1371600" y="2492896"/>
            <a:ext cx="6400800" cy="3888432"/>
          </a:xfrm>
        </p:spPr>
        <p:txBody>
          <a:bodyPr>
            <a:normAutofit/>
          </a:bodyPr>
          <a:lstStyle/>
          <a:p>
            <a:r>
              <a:rPr lang="lt-LT" dirty="0" err="1">
                <a:solidFill>
                  <a:schemeClr val="tx1"/>
                </a:solidFill>
              </a:rPr>
              <a:t>Projekt</a:t>
            </a:r>
            <a:r>
              <a:rPr lang="en-US" dirty="0">
                <a:solidFill>
                  <a:schemeClr val="tx1"/>
                </a:solidFill>
              </a:rPr>
              <a:t>o</a:t>
            </a:r>
            <a:r>
              <a:rPr lang="lt-LT" dirty="0">
                <a:solidFill>
                  <a:schemeClr val="tx1"/>
                </a:solidFill>
              </a:rPr>
              <a:t> “</a:t>
            </a:r>
            <a:r>
              <a:rPr lang="lt-LT" dirty="0" err="1">
                <a:solidFill>
                  <a:schemeClr val="tx1"/>
                </a:solidFill>
              </a:rPr>
              <a:t>Pasakiukai</a:t>
            </a:r>
            <a:r>
              <a:rPr lang="lt-LT" dirty="0">
                <a:solidFill>
                  <a:schemeClr val="tx1"/>
                </a:solidFill>
              </a:rPr>
              <a:t> stovyklauja metų laikuose”</a:t>
            </a:r>
            <a:endParaRPr lang="en-US" dirty="0">
              <a:solidFill>
                <a:schemeClr val="tx1"/>
              </a:solidFill>
            </a:endParaRPr>
          </a:p>
          <a:p>
            <a:r>
              <a:rPr lang="lt-LT" dirty="0">
                <a:solidFill>
                  <a:schemeClr val="tx1"/>
                </a:solidFill>
              </a:rPr>
              <a:t>APIBENDRINIMAS</a:t>
            </a:r>
          </a:p>
          <a:p>
            <a:pPr>
              <a:lnSpc>
                <a:spcPts val="1920"/>
              </a:lnSpc>
            </a:pPr>
            <a:endParaRPr lang="lt-LT" sz="1600" dirty="0">
              <a:solidFill>
                <a:schemeClr val="tx1"/>
              </a:solidFill>
            </a:endParaRPr>
          </a:p>
          <a:p>
            <a:pPr>
              <a:lnSpc>
                <a:spcPts val="1920"/>
              </a:lnSpc>
            </a:pPr>
            <a:endParaRPr lang="lt-LT" sz="1600" dirty="0">
              <a:solidFill>
                <a:schemeClr val="tx1"/>
              </a:solidFill>
            </a:endParaRPr>
          </a:p>
          <a:p>
            <a:pPr>
              <a:lnSpc>
                <a:spcPts val="1920"/>
              </a:lnSpc>
            </a:pPr>
            <a:r>
              <a:rPr lang="en-US" sz="1600" dirty="0" err="1">
                <a:solidFill>
                  <a:schemeClr val="tx1"/>
                </a:solidFill>
              </a:rPr>
              <a:t>Projekto</a:t>
            </a:r>
            <a:r>
              <a:rPr lang="en-US" sz="1600" dirty="0">
                <a:solidFill>
                  <a:schemeClr val="tx1"/>
                </a:solidFill>
              </a:rPr>
              <a:t> </a:t>
            </a:r>
            <a:r>
              <a:rPr lang="en-US" sz="1600" dirty="0" err="1">
                <a:solidFill>
                  <a:schemeClr val="tx1"/>
                </a:solidFill>
              </a:rPr>
              <a:t>darbo</a:t>
            </a:r>
            <a:r>
              <a:rPr lang="en-US" sz="1600" dirty="0">
                <a:solidFill>
                  <a:schemeClr val="tx1"/>
                </a:solidFill>
              </a:rPr>
              <a:t> </a:t>
            </a:r>
            <a:r>
              <a:rPr lang="en-US" sz="1600" dirty="0" err="1">
                <a:solidFill>
                  <a:schemeClr val="tx1"/>
                </a:solidFill>
              </a:rPr>
              <a:t>grup</a:t>
            </a:r>
            <a:r>
              <a:rPr lang="lt-LT" sz="1600" dirty="0">
                <a:solidFill>
                  <a:schemeClr val="tx1"/>
                </a:solidFill>
              </a:rPr>
              <a:t>ė:</a:t>
            </a:r>
            <a:r>
              <a:rPr lang="lt-LT" sz="3000" dirty="0">
                <a:solidFill>
                  <a:schemeClr val="tx1"/>
                </a:solidFill>
              </a:rPr>
              <a:t> </a:t>
            </a:r>
            <a:r>
              <a:rPr lang="lt-LT" sz="1600" dirty="0">
                <a:solidFill>
                  <a:schemeClr val="tx1"/>
                </a:solidFill>
              </a:rPr>
              <a:t>Viktorija Vasaitienė</a:t>
            </a:r>
          </a:p>
          <a:p>
            <a:pPr>
              <a:lnSpc>
                <a:spcPts val="1920"/>
              </a:lnSpc>
            </a:pPr>
            <a:r>
              <a:rPr lang="lt-LT" sz="1600" dirty="0">
                <a:solidFill>
                  <a:schemeClr val="tx1"/>
                </a:solidFill>
              </a:rPr>
              <a:t>                                          Giedrė </a:t>
            </a:r>
            <a:r>
              <a:rPr lang="lt-LT" sz="1600" dirty="0" err="1">
                <a:solidFill>
                  <a:schemeClr val="tx1"/>
                </a:solidFill>
              </a:rPr>
              <a:t>Bugavičienė</a:t>
            </a:r>
            <a:endParaRPr lang="lt-LT" sz="1600" dirty="0">
              <a:solidFill>
                <a:schemeClr val="tx1"/>
              </a:solidFill>
            </a:endParaRPr>
          </a:p>
          <a:p>
            <a:pPr>
              <a:lnSpc>
                <a:spcPct val="110000"/>
              </a:lnSpc>
            </a:pPr>
            <a:r>
              <a:rPr lang="lt-LT" sz="1600" dirty="0">
                <a:solidFill>
                  <a:schemeClr val="tx1"/>
                </a:solidFill>
              </a:rPr>
              <a:t>                                   Eglė </a:t>
            </a:r>
            <a:r>
              <a:rPr lang="lt-LT" sz="1600" dirty="0" err="1">
                <a:solidFill>
                  <a:schemeClr val="tx1"/>
                </a:solidFill>
              </a:rPr>
              <a:t>Makūnienė</a:t>
            </a:r>
            <a:endParaRPr lang="lt-LT" sz="1600" dirty="0">
              <a:solidFill>
                <a:schemeClr val="tx1"/>
              </a:solidFill>
            </a:endParaRPr>
          </a:p>
          <a:p>
            <a:pPr>
              <a:lnSpc>
                <a:spcPct val="110000"/>
              </a:lnSpc>
            </a:pPr>
            <a:r>
              <a:rPr lang="lt-LT" sz="1600" dirty="0">
                <a:solidFill>
                  <a:schemeClr val="tx1"/>
                </a:solidFill>
              </a:rPr>
              <a:t>                                           Greta </a:t>
            </a:r>
            <a:r>
              <a:rPr lang="lt-LT" sz="1600" dirty="0" err="1">
                <a:solidFill>
                  <a:schemeClr val="tx1"/>
                </a:solidFill>
              </a:rPr>
              <a:t>Vyšniauskienė</a:t>
            </a:r>
            <a:endParaRPr lang="lt-LT" sz="1600" dirty="0">
              <a:solidFill>
                <a:schemeClr val="tx1"/>
              </a:solidFill>
            </a:endParaRPr>
          </a:p>
          <a:p>
            <a:pPr>
              <a:lnSpc>
                <a:spcPct val="110000"/>
              </a:lnSpc>
            </a:pPr>
            <a:r>
              <a:rPr lang="lt-LT" sz="1600" dirty="0">
                <a:solidFill>
                  <a:schemeClr val="tx1"/>
                </a:solidFill>
              </a:rPr>
              <a:t>                                              Jurgita Antanavičienė</a:t>
            </a:r>
          </a:p>
          <a:p>
            <a:endParaRPr lang="lt-LT" sz="1600" dirty="0">
              <a:solidFill>
                <a:schemeClr val="tx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Vasario </a:t>
            </a:r>
            <a:r>
              <a:rPr lang="en-US" dirty="0"/>
              <a:t>16 – </a:t>
            </a:r>
            <a:r>
              <a:rPr lang="en-US" dirty="0" err="1"/>
              <a:t>osios</a:t>
            </a:r>
            <a:r>
              <a:rPr lang="en-US" dirty="0"/>
              <a:t> </a:t>
            </a:r>
            <a:r>
              <a:rPr lang="en-US" dirty="0" err="1"/>
              <a:t>renginys</a:t>
            </a:r>
            <a:endParaRPr lang="lt-LT"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1177527" y="1600200"/>
            <a:ext cx="6788945" cy="4525963"/>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457200" y="476672"/>
            <a:ext cx="8229600" cy="864096"/>
          </a:xfrm>
        </p:spPr>
        <p:txBody>
          <a:bodyPr>
            <a:normAutofit fontScale="90000"/>
          </a:bodyPr>
          <a:lstStyle/>
          <a:p>
            <a:r>
              <a:rPr lang="lt-LT" sz="4000" dirty="0"/>
              <a:t>Vasaros sporto ir sveikatingumo savaitė</a:t>
            </a:r>
            <a:br>
              <a:rPr lang="lt-LT" sz="4000" dirty="0"/>
            </a:br>
            <a:r>
              <a:rPr lang="lt-LT" sz="4000" dirty="0"/>
              <a:t>20</a:t>
            </a:r>
            <a:r>
              <a:rPr lang="en-US" sz="4000" dirty="0"/>
              <a:t>20-06-08 – 2020 06 12</a:t>
            </a:r>
            <a:br>
              <a:rPr lang="lt-LT" dirty="0"/>
            </a:br>
            <a:endParaRPr lang="lt-LT" dirty="0"/>
          </a:p>
        </p:txBody>
      </p:sp>
      <p:sp>
        <p:nvSpPr>
          <p:cNvPr id="3" name="Turinio vietos rezervavimo ženklas 2"/>
          <p:cNvSpPr>
            <a:spLocks noGrp="1"/>
          </p:cNvSpPr>
          <p:nvPr>
            <p:ph idx="1"/>
          </p:nvPr>
        </p:nvSpPr>
        <p:spPr/>
        <p:txBody>
          <a:bodyPr>
            <a:normAutofit/>
          </a:bodyPr>
          <a:lstStyle/>
          <a:p>
            <a:pPr>
              <a:buNone/>
            </a:pPr>
            <a:r>
              <a:rPr lang="lt-LT" sz="1800" dirty="0">
                <a:latin typeface="Times New Roman" pitchFamily="18" charset="0"/>
                <a:cs typeface="Times New Roman" pitchFamily="18" charset="0"/>
              </a:rPr>
              <a:t>        Ugdytiniai aktyviai ir noriai dalyvavo visose veiklose, patyrė daug džiugių emocijų, gebėjo laikytis taisyklių, turėjo galimybę save išreikšti judesio pagalba, lavėjo stambiosios ir smulkiosios raumenų grupės, pastabumas, dėmesio koncentracija. Lavėjo fizinės savybės: vikrumas, lankstumas, šoklumas, judesių koordinacija,  Atliekant kūrybines užduotis lavėjo meniniai gebėjimai, kūrybiškumas, tobulėjo draugiški tarpusavio santykiai.</a:t>
            </a:r>
          </a:p>
        </p:txBody>
      </p:sp>
      <p:pic>
        <p:nvPicPr>
          <p:cNvPr id="4" name="Picture 2" descr="C:\Users\Acer\Desktop\pirmadienis\DSC_0026.JPG"/>
          <p:cNvPicPr>
            <a:picLocks noChangeAspect="1" noChangeArrowheads="1"/>
          </p:cNvPicPr>
          <p:nvPr/>
        </p:nvPicPr>
        <p:blipFill>
          <a:blip r:embed="rId2" cstate="print"/>
          <a:stretch>
            <a:fillRect/>
          </a:stretch>
        </p:blipFill>
        <p:spPr bwMode="auto">
          <a:xfrm>
            <a:off x="1763687" y="3356992"/>
            <a:ext cx="5472609" cy="3312368"/>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ntraštė 4"/>
          <p:cNvSpPr>
            <a:spLocks noGrp="1"/>
          </p:cNvSpPr>
          <p:nvPr>
            <p:ph type="title"/>
          </p:nvPr>
        </p:nvSpPr>
        <p:spPr/>
        <p:txBody>
          <a:bodyPr/>
          <a:lstStyle/>
          <a:p>
            <a:r>
              <a:rPr lang="lt-LT" dirty="0"/>
              <a:t>Savaitės atidarymas “Šokiai </a:t>
            </a:r>
            <a:r>
              <a:rPr lang="lt-LT" dirty="0" err="1"/>
              <a:t>pokiai</a:t>
            </a:r>
            <a:r>
              <a:rPr lang="lt-LT" dirty="0"/>
              <a:t>”</a:t>
            </a:r>
          </a:p>
        </p:txBody>
      </p:sp>
      <p:pic>
        <p:nvPicPr>
          <p:cNvPr id="2051" name="Picture 3" descr="C:\Users\Acer\Desktop\Viktorijos Sporto papke\MANO PROJEKTAI\Pasakiukaistovyklauja2020\Vasara\pirmadienis\DSC_0054.JPG"/>
          <p:cNvPicPr>
            <a:picLocks noGrp="1" noChangeAspect="1" noChangeArrowheads="1"/>
          </p:cNvPicPr>
          <p:nvPr>
            <p:ph idx="1"/>
          </p:nvPr>
        </p:nvPicPr>
        <p:blipFill>
          <a:blip r:embed="rId2" cstate="print"/>
          <a:srcRect/>
          <a:stretch>
            <a:fillRect/>
          </a:stretch>
        </p:blipFill>
        <p:spPr bwMode="auto">
          <a:xfrm>
            <a:off x="467544" y="1196753"/>
            <a:ext cx="3528391" cy="2592288"/>
          </a:xfrm>
          <a:prstGeom prst="rect">
            <a:avLst/>
          </a:prstGeom>
          <a:noFill/>
        </p:spPr>
      </p:pic>
      <p:pic>
        <p:nvPicPr>
          <p:cNvPr id="2052" name="Picture 4" descr="C:\Users\Acer\Desktop\Viktorijos Sporto papke\MANO PROJEKTAI\Pasakiukaistovyklauja2020\Vasara\pirmadienis\DSC_0020.JPG"/>
          <p:cNvPicPr>
            <a:picLocks noChangeAspect="1" noChangeArrowheads="1"/>
          </p:cNvPicPr>
          <p:nvPr/>
        </p:nvPicPr>
        <p:blipFill>
          <a:blip r:embed="rId3" cstate="print"/>
          <a:srcRect/>
          <a:stretch>
            <a:fillRect/>
          </a:stretch>
        </p:blipFill>
        <p:spPr bwMode="auto">
          <a:xfrm>
            <a:off x="4283968" y="1196752"/>
            <a:ext cx="4680520" cy="2592288"/>
          </a:xfrm>
          <a:prstGeom prst="rect">
            <a:avLst/>
          </a:prstGeom>
          <a:noFill/>
        </p:spPr>
      </p:pic>
      <p:pic>
        <p:nvPicPr>
          <p:cNvPr id="2053" name="Picture 5" descr="C:\Users\Acer\Desktop\Viktorijos Sporto papke\MANO PROJEKTAI\Pasakiukaistovyklauja2020\Vasara\pirmadienis\DSC_0052.JPG"/>
          <p:cNvPicPr>
            <a:picLocks noChangeAspect="1" noChangeArrowheads="1"/>
          </p:cNvPicPr>
          <p:nvPr/>
        </p:nvPicPr>
        <p:blipFill>
          <a:blip r:embed="rId4" cstate="print"/>
          <a:srcRect/>
          <a:stretch>
            <a:fillRect/>
          </a:stretch>
        </p:blipFill>
        <p:spPr bwMode="auto">
          <a:xfrm>
            <a:off x="179512" y="3933056"/>
            <a:ext cx="4392488" cy="2760952"/>
          </a:xfrm>
          <a:prstGeom prst="rect">
            <a:avLst/>
          </a:prstGeom>
          <a:noFill/>
        </p:spPr>
      </p:pic>
      <p:pic>
        <p:nvPicPr>
          <p:cNvPr id="2054" name="Picture 6" descr="C:\Users\Acer\Desktop\Viktorijos Sporto papke\MANO PROJEKTAI\Pasakiukaistovyklauja2020\Vasara\pirmadienis\DSC_0044.JPG"/>
          <p:cNvPicPr>
            <a:picLocks noChangeAspect="1" noChangeArrowheads="1"/>
          </p:cNvPicPr>
          <p:nvPr/>
        </p:nvPicPr>
        <p:blipFill>
          <a:blip r:embed="rId5" cstate="print"/>
          <a:srcRect/>
          <a:stretch>
            <a:fillRect/>
          </a:stretch>
        </p:blipFill>
        <p:spPr bwMode="auto">
          <a:xfrm>
            <a:off x="4860032" y="3933056"/>
            <a:ext cx="4032448" cy="276095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2" cstate="print"/>
          <a:srcRect/>
          <a:stretch>
            <a:fillRect/>
          </a:stretch>
        </p:blipFill>
        <p:spPr bwMode="auto">
          <a:xfrm>
            <a:off x="-24003000" y="-15621000"/>
            <a:ext cx="3888000" cy="2592000"/>
          </a:xfrm>
          <a:prstGeom prst="rect">
            <a:avLst/>
          </a:prstGeom>
          <a:noFill/>
          <a:ln w="9525">
            <a:noFill/>
            <a:miter lim="800000"/>
            <a:headEnd/>
            <a:tailEnd/>
          </a:ln>
        </p:spPr>
      </p:pic>
      <p:sp>
        <p:nvSpPr>
          <p:cNvPr id="7" name="Antraštė 6"/>
          <p:cNvSpPr>
            <a:spLocks noGrp="1"/>
          </p:cNvSpPr>
          <p:nvPr>
            <p:ph type="title"/>
          </p:nvPr>
        </p:nvSpPr>
        <p:spPr>
          <a:xfrm>
            <a:off x="457200" y="274638"/>
            <a:ext cx="8229600" cy="994122"/>
          </a:xfrm>
        </p:spPr>
        <p:txBody>
          <a:bodyPr/>
          <a:lstStyle/>
          <a:p>
            <a:r>
              <a:rPr lang="lt-LT" dirty="0"/>
              <a:t>Estafetės ir orientavimosi diena</a:t>
            </a:r>
          </a:p>
        </p:txBody>
      </p:sp>
      <p:pic>
        <p:nvPicPr>
          <p:cNvPr id="9" name="Picture 2" descr="C:\Users\Acer\Desktop\estafetes\DSC_0001.JPG"/>
          <p:cNvPicPr>
            <a:picLocks noGrp="1" noChangeAspect="1" noChangeArrowheads="1"/>
          </p:cNvPicPr>
          <p:nvPr>
            <p:ph idx="1"/>
          </p:nvPr>
        </p:nvPicPr>
        <p:blipFill>
          <a:blip r:embed="rId3" cstate="print"/>
          <a:srcRect/>
          <a:stretch>
            <a:fillRect/>
          </a:stretch>
        </p:blipFill>
        <p:spPr bwMode="auto">
          <a:xfrm>
            <a:off x="323528" y="1196752"/>
            <a:ext cx="3890356" cy="2304256"/>
          </a:xfrm>
          <a:prstGeom prst="rect">
            <a:avLst/>
          </a:prstGeom>
          <a:noFill/>
        </p:spPr>
      </p:pic>
      <p:pic>
        <p:nvPicPr>
          <p:cNvPr id="10" name="Picture 3" descr="C:\Users\Acer\Desktop\estafetes\DSC_0008.JPG"/>
          <p:cNvPicPr>
            <a:picLocks noChangeAspect="1" noChangeArrowheads="1"/>
          </p:cNvPicPr>
          <p:nvPr/>
        </p:nvPicPr>
        <p:blipFill>
          <a:blip r:embed="rId4" cstate="print"/>
          <a:srcRect/>
          <a:stretch>
            <a:fillRect/>
          </a:stretch>
        </p:blipFill>
        <p:spPr bwMode="auto">
          <a:xfrm>
            <a:off x="4644008" y="1268760"/>
            <a:ext cx="4176464" cy="2160240"/>
          </a:xfrm>
          <a:prstGeom prst="rect">
            <a:avLst/>
          </a:prstGeom>
          <a:noFill/>
        </p:spPr>
      </p:pic>
      <p:pic>
        <p:nvPicPr>
          <p:cNvPr id="11" name="Picture 4"/>
          <p:cNvPicPr>
            <a:picLocks noChangeAspect="1" noChangeArrowheads="1"/>
          </p:cNvPicPr>
          <p:nvPr/>
        </p:nvPicPr>
        <p:blipFill>
          <a:blip r:embed="rId5" cstate="print"/>
          <a:srcRect/>
          <a:stretch>
            <a:fillRect/>
          </a:stretch>
        </p:blipFill>
        <p:spPr bwMode="auto">
          <a:xfrm>
            <a:off x="323528" y="3645024"/>
            <a:ext cx="3888432" cy="2952328"/>
          </a:xfrm>
          <a:prstGeom prst="rect">
            <a:avLst/>
          </a:prstGeom>
          <a:noFill/>
          <a:ln w="9525">
            <a:noFill/>
            <a:miter lim="800000"/>
            <a:headEnd/>
            <a:tailEnd/>
          </a:ln>
        </p:spPr>
      </p:pic>
      <p:pic>
        <p:nvPicPr>
          <p:cNvPr id="12" name="Picture 6"/>
          <p:cNvPicPr>
            <a:picLocks noChangeAspect="1" noChangeArrowheads="1"/>
          </p:cNvPicPr>
          <p:nvPr/>
        </p:nvPicPr>
        <p:blipFill>
          <a:blip r:embed="rId6" cstate="print"/>
          <a:srcRect/>
          <a:stretch>
            <a:fillRect/>
          </a:stretch>
        </p:blipFill>
        <p:spPr bwMode="auto">
          <a:xfrm>
            <a:off x="4572000" y="3717032"/>
            <a:ext cx="4176464" cy="2880320"/>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cstate="print"/>
          <a:srcRect/>
          <a:stretch>
            <a:fillRect/>
          </a:stretch>
        </p:blipFill>
        <p:spPr bwMode="auto">
          <a:xfrm>
            <a:off x="2627784" y="4221088"/>
            <a:ext cx="3816424" cy="2448272"/>
          </a:xfrm>
          <a:prstGeom prst="rect">
            <a:avLst/>
          </a:prstGeom>
          <a:noFill/>
          <a:ln w="9525">
            <a:noFill/>
            <a:miter lim="800000"/>
            <a:headEnd/>
            <a:tailEnd/>
          </a:ln>
        </p:spPr>
      </p:pic>
      <p:sp>
        <p:nvSpPr>
          <p:cNvPr id="5" name="Antraštė 4"/>
          <p:cNvSpPr>
            <a:spLocks noGrp="1"/>
          </p:cNvSpPr>
          <p:nvPr>
            <p:ph type="title"/>
          </p:nvPr>
        </p:nvSpPr>
        <p:spPr>
          <a:xfrm>
            <a:off x="457200" y="274638"/>
            <a:ext cx="8229600" cy="850106"/>
          </a:xfrm>
        </p:spPr>
        <p:txBody>
          <a:bodyPr>
            <a:normAutofit fontScale="90000"/>
          </a:bodyPr>
          <a:lstStyle/>
          <a:p>
            <a:r>
              <a:rPr lang="lt-LT" dirty="0"/>
              <a:t>Savaitės uždarymas ir svajonių vasaros piešimas</a:t>
            </a:r>
          </a:p>
        </p:txBody>
      </p:sp>
      <p:pic>
        <p:nvPicPr>
          <p:cNvPr id="7" name="Picture 2" descr="C:\Users\Acer\Desktop\uzdarymas\DSC_0071.JPG"/>
          <p:cNvPicPr>
            <a:picLocks noGrp="1" noChangeAspect="1" noChangeArrowheads="1"/>
          </p:cNvPicPr>
          <p:nvPr>
            <p:ph idx="1"/>
          </p:nvPr>
        </p:nvPicPr>
        <p:blipFill>
          <a:blip r:embed="rId3" cstate="print"/>
          <a:srcRect/>
          <a:stretch>
            <a:fillRect/>
          </a:stretch>
        </p:blipFill>
        <p:spPr bwMode="auto">
          <a:xfrm>
            <a:off x="611560" y="1556792"/>
            <a:ext cx="3711633" cy="2520280"/>
          </a:xfrm>
          <a:prstGeom prst="rect">
            <a:avLst/>
          </a:prstGeom>
          <a:noFill/>
        </p:spPr>
      </p:pic>
      <p:pic>
        <p:nvPicPr>
          <p:cNvPr id="8" name="Picture 3" descr="C:\Users\Acer\Desktop\uzdarymas\DSC_0055.JPG"/>
          <p:cNvPicPr>
            <a:picLocks noChangeAspect="1" noChangeArrowheads="1"/>
          </p:cNvPicPr>
          <p:nvPr/>
        </p:nvPicPr>
        <p:blipFill>
          <a:blip r:embed="rId4" cstate="print"/>
          <a:srcRect/>
          <a:stretch>
            <a:fillRect/>
          </a:stretch>
        </p:blipFill>
        <p:spPr bwMode="auto">
          <a:xfrm>
            <a:off x="4572000" y="1556792"/>
            <a:ext cx="4248472" cy="252028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539552" y="0"/>
            <a:ext cx="8229600" cy="1484784"/>
          </a:xfrm>
        </p:spPr>
        <p:txBody>
          <a:bodyPr>
            <a:noAutofit/>
          </a:bodyPr>
          <a:lstStyle/>
          <a:p>
            <a:br>
              <a:rPr lang="en-US" sz="2400" dirty="0"/>
            </a:br>
            <a:r>
              <a:rPr lang="lt-LT" sz="2800" dirty="0"/>
              <a:t>Rudens sporto savaitė </a:t>
            </a:r>
            <a:br>
              <a:rPr lang="lt-LT" sz="2800" dirty="0"/>
            </a:br>
            <a:r>
              <a:rPr lang="lt-LT" sz="2800" dirty="0"/>
              <a:t>#BEACTIVE 2020</a:t>
            </a:r>
            <a:br>
              <a:rPr lang="lt-LT" sz="2800" dirty="0"/>
            </a:br>
            <a:r>
              <a:rPr lang="en-US" sz="2800" dirty="0"/>
              <a:t>2020 09 21-25</a:t>
            </a:r>
            <a:br>
              <a:rPr lang="lt-LT" sz="2400" dirty="0"/>
            </a:br>
            <a:endParaRPr lang="lt-LT" sz="2400" dirty="0"/>
          </a:p>
        </p:txBody>
      </p:sp>
      <p:sp>
        <p:nvSpPr>
          <p:cNvPr id="3" name="Turinio vietos rezervavimo ženklas 2"/>
          <p:cNvSpPr>
            <a:spLocks noGrp="1"/>
          </p:cNvSpPr>
          <p:nvPr>
            <p:ph idx="1"/>
          </p:nvPr>
        </p:nvSpPr>
        <p:spPr>
          <a:xfrm>
            <a:off x="457200" y="1600201"/>
            <a:ext cx="8229600" cy="2116831"/>
          </a:xfrm>
        </p:spPr>
        <p:txBody>
          <a:bodyPr>
            <a:noAutofit/>
          </a:bodyPr>
          <a:lstStyle/>
          <a:p>
            <a:pPr>
              <a:buNone/>
            </a:pPr>
            <a:r>
              <a:rPr lang="en-US" sz="2000" dirty="0"/>
              <a:t>        </a:t>
            </a:r>
            <a:r>
              <a:rPr lang="en-US" sz="2000" dirty="0" err="1"/>
              <a:t>Savaitę</a:t>
            </a:r>
            <a:r>
              <a:rPr lang="en-US" sz="2000" dirty="0"/>
              <a:t> </a:t>
            </a:r>
            <a:r>
              <a:rPr lang="en-US" sz="2000" dirty="0" err="1"/>
              <a:t>darželio</a:t>
            </a:r>
            <a:r>
              <a:rPr lang="en-US" sz="2000" dirty="0"/>
              <a:t> </a:t>
            </a:r>
            <a:r>
              <a:rPr lang="en-US" sz="2000" dirty="0" err="1"/>
              <a:t>ugdytiniai</a:t>
            </a:r>
            <a:r>
              <a:rPr lang="en-US" sz="2000" dirty="0"/>
              <a:t>, </a:t>
            </a:r>
            <a:r>
              <a:rPr lang="en-US" sz="2000" dirty="0" err="1"/>
              <a:t>pedagogai</a:t>
            </a:r>
            <a:r>
              <a:rPr lang="en-US" sz="2000" dirty="0"/>
              <a:t>  </a:t>
            </a:r>
            <a:r>
              <a:rPr lang="en-US" sz="2000" dirty="0" err="1"/>
              <a:t>pradėjo</a:t>
            </a:r>
            <a:r>
              <a:rPr lang="en-US" sz="2000" dirty="0"/>
              <a:t> </a:t>
            </a:r>
            <a:r>
              <a:rPr lang="en-US" sz="2000" dirty="0" err="1"/>
              <a:t>smagia</a:t>
            </a:r>
            <a:r>
              <a:rPr lang="en-US" sz="2000" dirty="0"/>
              <a:t>, </a:t>
            </a:r>
            <a:r>
              <a:rPr lang="en-US" sz="2000" dirty="0" err="1"/>
              <a:t>netradicine</a:t>
            </a:r>
            <a:r>
              <a:rPr lang="en-US" sz="2000" dirty="0"/>
              <a:t> </a:t>
            </a:r>
            <a:r>
              <a:rPr lang="en-US" sz="2000" dirty="0" err="1"/>
              <a:t>judėjimo</a:t>
            </a:r>
            <a:r>
              <a:rPr lang="en-US" sz="2000" dirty="0"/>
              <a:t> forma – </a:t>
            </a:r>
            <a:r>
              <a:rPr lang="en-US" sz="2000" dirty="0" err="1"/>
              <a:t>šokiu</a:t>
            </a:r>
            <a:r>
              <a:rPr lang="en-US" sz="2000" dirty="0"/>
              <a:t>. </a:t>
            </a:r>
            <a:r>
              <a:rPr lang="en-US" sz="2000" dirty="0" err="1"/>
              <a:t>Kitomis</a:t>
            </a:r>
            <a:r>
              <a:rPr lang="en-US" sz="2000" dirty="0"/>
              <a:t> </a:t>
            </a:r>
            <a:r>
              <a:rPr lang="en-US" sz="2000" dirty="0" err="1"/>
              <a:t>dienomis</a:t>
            </a:r>
            <a:r>
              <a:rPr lang="en-US" sz="2000" dirty="0"/>
              <a:t> </a:t>
            </a:r>
            <a:r>
              <a:rPr lang="en-US" sz="2000" dirty="0" err="1"/>
              <a:t>dalyviai</a:t>
            </a:r>
            <a:r>
              <a:rPr lang="en-US" sz="2000" dirty="0"/>
              <a:t> </a:t>
            </a:r>
            <a:r>
              <a:rPr lang="en-US" sz="2000" dirty="0" err="1"/>
              <a:t>savo</a:t>
            </a:r>
            <a:r>
              <a:rPr lang="en-US" sz="2000" dirty="0"/>
              <a:t> </a:t>
            </a:r>
            <a:r>
              <a:rPr lang="en-US" sz="2000" dirty="0" err="1"/>
              <a:t>jėgas</a:t>
            </a:r>
            <a:r>
              <a:rPr lang="en-US" sz="2000" dirty="0"/>
              <a:t> </a:t>
            </a:r>
            <a:r>
              <a:rPr lang="en-US" sz="2000" dirty="0" err="1"/>
              <a:t>galėjo</a:t>
            </a:r>
            <a:r>
              <a:rPr lang="en-US" sz="2000" dirty="0"/>
              <a:t> </a:t>
            </a:r>
            <a:r>
              <a:rPr lang="en-US" sz="2000" dirty="0" err="1"/>
              <a:t>išbandyti</a:t>
            </a:r>
            <a:r>
              <a:rPr lang="en-US" sz="2000" dirty="0"/>
              <a:t> </a:t>
            </a:r>
            <a:r>
              <a:rPr lang="en-US" sz="2000" dirty="0" err="1"/>
              <a:t>futboliuko</a:t>
            </a:r>
            <a:r>
              <a:rPr lang="en-US" sz="2000" dirty="0"/>
              <a:t> </a:t>
            </a:r>
            <a:r>
              <a:rPr lang="en-US" sz="2000" dirty="0" err="1"/>
              <a:t>aikštelėje</a:t>
            </a:r>
            <a:r>
              <a:rPr lang="en-US" sz="2000" dirty="0"/>
              <a:t>, </a:t>
            </a:r>
            <a:r>
              <a:rPr lang="en-US" sz="2000" dirty="0" err="1"/>
              <a:t>bėgimo</a:t>
            </a:r>
            <a:r>
              <a:rPr lang="en-US" sz="2000" dirty="0"/>
              <a:t> </a:t>
            </a:r>
            <a:r>
              <a:rPr lang="en-US" sz="2000" dirty="0" err="1"/>
              <a:t>trąsoje</a:t>
            </a:r>
            <a:r>
              <a:rPr lang="en-US" sz="2000" dirty="0"/>
              <a:t> </a:t>
            </a:r>
            <a:r>
              <a:rPr lang="en-US" sz="2000" dirty="0" err="1"/>
              <a:t>ir</a:t>
            </a:r>
            <a:r>
              <a:rPr lang="en-US" sz="2000" dirty="0"/>
              <a:t> </a:t>
            </a:r>
            <a:r>
              <a:rPr lang="en-US" sz="2000" dirty="0" err="1"/>
              <a:t>smagiai</a:t>
            </a:r>
            <a:r>
              <a:rPr lang="en-US" sz="2000" dirty="0"/>
              <a:t> </a:t>
            </a:r>
            <a:r>
              <a:rPr lang="en-US" sz="2000" dirty="0" err="1"/>
              <a:t>pasivaržyti</a:t>
            </a:r>
            <a:r>
              <a:rPr lang="en-US" sz="2000" dirty="0"/>
              <a:t> </a:t>
            </a:r>
            <a:r>
              <a:rPr lang="en-US" sz="2000" dirty="0" err="1"/>
              <a:t>su</a:t>
            </a:r>
            <a:r>
              <a:rPr lang="en-US" sz="2000" dirty="0"/>
              <a:t> </a:t>
            </a:r>
            <a:r>
              <a:rPr lang="en-US" sz="2000" dirty="0" err="1"/>
              <a:t>paspirtukais</a:t>
            </a:r>
            <a:r>
              <a:rPr lang="en-US" sz="2000" dirty="0"/>
              <a:t>. </a:t>
            </a:r>
            <a:r>
              <a:rPr lang="en-US" sz="2000" dirty="0" err="1"/>
              <a:t>Ugdytiniai</a:t>
            </a:r>
            <a:r>
              <a:rPr lang="en-US" sz="2000" dirty="0"/>
              <a:t> </a:t>
            </a:r>
            <a:r>
              <a:rPr lang="en-US" sz="2000" dirty="0" err="1"/>
              <a:t>patobulino</a:t>
            </a:r>
            <a:r>
              <a:rPr lang="en-US" sz="2000" dirty="0"/>
              <a:t> </a:t>
            </a:r>
            <a:r>
              <a:rPr lang="en-US" sz="2000" dirty="0" err="1"/>
              <a:t>sveikatos</a:t>
            </a:r>
            <a:r>
              <a:rPr lang="en-US" sz="2000" dirty="0"/>
              <a:t> </a:t>
            </a:r>
            <a:r>
              <a:rPr lang="en-US" sz="2000" dirty="0" err="1"/>
              <a:t>saugojimo</a:t>
            </a:r>
            <a:r>
              <a:rPr lang="en-US" sz="2000" dirty="0"/>
              <a:t>, </a:t>
            </a:r>
            <a:r>
              <a:rPr lang="en-US" sz="2000" dirty="0" err="1"/>
              <a:t>pažinimo</a:t>
            </a:r>
            <a:r>
              <a:rPr lang="en-US" sz="2000" dirty="0"/>
              <a:t>, </a:t>
            </a:r>
            <a:r>
              <a:rPr lang="en-US" sz="2000" dirty="0" err="1"/>
              <a:t>socialinę</a:t>
            </a:r>
            <a:r>
              <a:rPr lang="en-US" sz="2000" dirty="0"/>
              <a:t>, </a:t>
            </a:r>
            <a:r>
              <a:rPr lang="en-US" sz="2000" dirty="0" err="1"/>
              <a:t>komunikavimo</a:t>
            </a:r>
            <a:r>
              <a:rPr lang="en-US" sz="2000" dirty="0"/>
              <a:t> </a:t>
            </a:r>
            <a:r>
              <a:rPr lang="en-US" sz="2000" dirty="0" err="1"/>
              <a:t>kompetencijas</a:t>
            </a:r>
            <a:r>
              <a:rPr lang="en-US" sz="2000" dirty="0"/>
              <a:t>, </a:t>
            </a:r>
            <a:r>
              <a:rPr lang="en-US" sz="2000" dirty="0" err="1"/>
              <a:t>grūdino</a:t>
            </a:r>
            <a:r>
              <a:rPr lang="en-US" sz="2000" dirty="0"/>
              <a:t> </a:t>
            </a:r>
            <a:r>
              <a:rPr lang="en-US" sz="2000" dirty="0" err="1"/>
              <a:t>ir</a:t>
            </a:r>
            <a:r>
              <a:rPr lang="en-US" sz="2000" dirty="0"/>
              <a:t> </a:t>
            </a:r>
            <a:r>
              <a:rPr lang="en-US" sz="2000" dirty="0" err="1"/>
              <a:t>stiprino</a:t>
            </a:r>
            <a:r>
              <a:rPr lang="en-US" sz="2000" dirty="0"/>
              <a:t> </a:t>
            </a:r>
            <a:r>
              <a:rPr lang="en-US" sz="2000" dirty="0" err="1"/>
              <a:t>organizmą</a:t>
            </a:r>
            <a:r>
              <a:rPr lang="en-US" sz="2000" dirty="0"/>
              <a:t> </a:t>
            </a:r>
            <a:r>
              <a:rPr lang="en-US" sz="2000" dirty="0" err="1"/>
              <a:t>gryname</a:t>
            </a:r>
            <a:r>
              <a:rPr lang="en-US" sz="2000" dirty="0"/>
              <a:t> ore, </a:t>
            </a:r>
            <a:r>
              <a:rPr lang="en-US" sz="2000" dirty="0" err="1"/>
              <a:t>lavino</a:t>
            </a:r>
            <a:r>
              <a:rPr lang="en-US" sz="2000" dirty="0"/>
              <a:t> </a:t>
            </a:r>
            <a:r>
              <a:rPr lang="en-US" sz="2000" dirty="0" err="1"/>
              <a:t>fizines</a:t>
            </a:r>
            <a:r>
              <a:rPr lang="en-US" sz="2000" dirty="0"/>
              <a:t> </a:t>
            </a:r>
            <a:r>
              <a:rPr lang="en-US" sz="2000" dirty="0" err="1"/>
              <a:t>savybes</a:t>
            </a:r>
            <a:r>
              <a:rPr lang="en-US" sz="2000" dirty="0"/>
              <a:t> (</a:t>
            </a:r>
            <a:r>
              <a:rPr lang="en-US" sz="2000" dirty="0" err="1"/>
              <a:t>lankstumą</a:t>
            </a:r>
            <a:r>
              <a:rPr lang="en-US" sz="2000" dirty="0"/>
              <a:t>, </a:t>
            </a:r>
            <a:r>
              <a:rPr lang="en-US" sz="2000" dirty="0" err="1"/>
              <a:t>judesių</a:t>
            </a:r>
            <a:r>
              <a:rPr lang="en-US" sz="2000" dirty="0"/>
              <a:t> </a:t>
            </a:r>
            <a:r>
              <a:rPr lang="en-US" sz="2000" dirty="0" err="1"/>
              <a:t>koordinaciją</a:t>
            </a:r>
            <a:r>
              <a:rPr lang="en-US" sz="2000" dirty="0"/>
              <a:t>, </a:t>
            </a:r>
            <a:r>
              <a:rPr lang="en-US" sz="2000" dirty="0" err="1"/>
              <a:t>greitumą</a:t>
            </a:r>
            <a:r>
              <a:rPr lang="lt-LT" sz="2000" dirty="0"/>
              <a:t>, ištvermę)</a:t>
            </a:r>
            <a:r>
              <a:rPr lang="en-US" sz="2000" dirty="0"/>
              <a:t>.       </a:t>
            </a:r>
          </a:p>
          <a:p>
            <a:pPr>
              <a:buNone/>
            </a:pPr>
            <a:r>
              <a:rPr lang="en-US" sz="2000" dirty="0"/>
              <a:t>       </a:t>
            </a:r>
            <a:endParaRPr lang="lt-LT" sz="2000" dirty="0"/>
          </a:p>
        </p:txBody>
      </p:sp>
      <p:pic>
        <p:nvPicPr>
          <p:cNvPr id="5125" name="Picture 5"/>
          <p:cNvPicPr>
            <a:picLocks noChangeAspect="1" noChangeArrowheads="1"/>
          </p:cNvPicPr>
          <p:nvPr/>
        </p:nvPicPr>
        <p:blipFill>
          <a:blip r:embed="rId2" cstate="print"/>
          <a:srcRect/>
          <a:stretch>
            <a:fillRect/>
          </a:stretch>
        </p:blipFill>
        <p:spPr bwMode="auto">
          <a:xfrm>
            <a:off x="827584" y="4077072"/>
            <a:ext cx="7488832" cy="2592288"/>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Šokio diena darželyje</a:t>
            </a:r>
          </a:p>
        </p:txBody>
      </p:sp>
      <p:pic>
        <p:nvPicPr>
          <p:cNvPr id="6146" name="Picture 2"/>
          <p:cNvPicPr>
            <a:picLocks noGrp="1" noChangeAspect="1" noChangeArrowheads="1"/>
          </p:cNvPicPr>
          <p:nvPr>
            <p:ph idx="1"/>
          </p:nvPr>
        </p:nvPicPr>
        <p:blipFill>
          <a:blip r:embed="rId2" cstate="print"/>
          <a:srcRect/>
          <a:stretch>
            <a:fillRect/>
          </a:stretch>
        </p:blipFill>
        <p:spPr bwMode="auto">
          <a:xfrm>
            <a:off x="548922" y="1484784"/>
            <a:ext cx="8046156" cy="4641379"/>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Rieda ratai </a:t>
            </a:r>
            <a:r>
              <a:rPr lang="lt-LT" dirty="0" err="1"/>
              <a:t>rateliukai</a:t>
            </a:r>
            <a:endParaRPr lang="lt-LT" dirty="0"/>
          </a:p>
        </p:txBody>
      </p:sp>
      <p:pic>
        <p:nvPicPr>
          <p:cNvPr id="7170" name="Picture 2"/>
          <p:cNvPicPr>
            <a:picLocks noGrp="1" noChangeAspect="1" noChangeArrowheads="1"/>
          </p:cNvPicPr>
          <p:nvPr>
            <p:ph idx="1"/>
          </p:nvPr>
        </p:nvPicPr>
        <p:blipFill>
          <a:blip r:embed="rId2" cstate="print"/>
          <a:stretch>
            <a:fillRect/>
          </a:stretch>
        </p:blipFill>
        <p:spPr bwMode="auto">
          <a:xfrm>
            <a:off x="179512" y="1772816"/>
            <a:ext cx="4248472" cy="4680520"/>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tretch>
            <a:fillRect/>
          </a:stretch>
        </p:blipFill>
        <p:spPr bwMode="auto">
          <a:xfrm>
            <a:off x="4932040" y="1772816"/>
            <a:ext cx="3888432" cy="4608512"/>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Solidarumo bėgimas </a:t>
            </a:r>
            <a:r>
              <a:rPr lang="en-US" dirty="0"/>
              <a:t>2020</a:t>
            </a:r>
            <a:endParaRPr lang="lt-LT" dirty="0"/>
          </a:p>
        </p:txBody>
      </p:sp>
      <p:pic>
        <p:nvPicPr>
          <p:cNvPr id="8194" name="Picture 2"/>
          <p:cNvPicPr>
            <a:picLocks noGrp="1" noChangeAspect="1" noChangeArrowheads="1"/>
          </p:cNvPicPr>
          <p:nvPr>
            <p:ph idx="1"/>
          </p:nvPr>
        </p:nvPicPr>
        <p:blipFill>
          <a:blip r:embed="rId2" cstate="print"/>
          <a:srcRect/>
          <a:stretch>
            <a:fillRect/>
          </a:stretch>
        </p:blipFill>
        <p:spPr bwMode="auto">
          <a:xfrm>
            <a:off x="457200" y="1628800"/>
            <a:ext cx="8219256" cy="4464496"/>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en-US" dirty="0" err="1"/>
              <a:t>Futboliukas</a:t>
            </a:r>
            <a:endParaRPr lang="lt-LT" dirty="0"/>
          </a:p>
        </p:txBody>
      </p:sp>
      <p:pic>
        <p:nvPicPr>
          <p:cNvPr id="9218" name="Picture 2" descr="C:\Users\Acer\Desktop\130839064_706054906713272_9011156621577925729_n_002.jpg"/>
          <p:cNvPicPr>
            <a:picLocks noGrp="1" noChangeAspect="1" noChangeArrowheads="1"/>
          </p:cNvPicPr>
          <p:nvPr>
            <p:ph idx="1"/>
          </p:nvPr>
        </p:nvPicPr>
        <p:blipFill>
          <a:blip r:embed="rId2" cstate="print"/>
          <a:srcRect/>
          <a:stretch>
            <a:fillRect/>
          </a:stretch>
        </p:blipFill>
        <p:spPr bwMode="auto">
          <a:xfrm>
            <a:off x="5220072" y="4005064"/>
            <a:ext cx="3600400" cy="2664296"/>
          </a:xfrm>
          <a:prstGeom prst="rect">
            <a:avLst/>
          </a:prstGeom>
          <a:noFill/>
        </p:spPr>
      </p:pic>
      <p:pic>
        <p:nvPicPr>
          <p:cNvPr id="9219" name="Picture 3" descr="C:\Users\Acer\Desktop\131066127_192422345849291_1220736526796497038_n_002.jpg"/>
          <p:cNvPicPr>
            <a:picLocks noChangeAspect="1" noChangeArrowheads="1"/>
          </p:cNvPicPr>
          <p:nvPr/>
        </p:nvPicPr>
        <p:blipFill>
          <a:blip r:embed="rId3" cstate="print"/>
          <a:srcRect/>
          <a:stretch>
            <a:fillRect/>
          </a:stretch>
        </p:blipFill>
        <p:spPr bwMode="auto">
          <a:xfrm>
            <a:off x="5220072" y="1196752"/>
            <a:ext cx="3600400" cy="2664296"/>
          </a:xfrm>
          <a:prstGeom prst="rect">
            <a:avLst/>
          </a:prstGeom>
          <a:noFill/>
        </p:spPr>
      </p:pic>
      <p:pic>
        <p:nvPicPr>
          <p:cNvPr id="9220" name="Picture 4"/>
          <p:cNvPicPr>
            <a:picLocks noChangeAspect="1" noChangeArrowheads="1"/>
          </p:cNvPicPr>
          <p:nvPr/>
        </p:nvPicPr>
        <p:blipFill>
          <a:blip r:embed="rId4" cstate="print"/>
          <a:srcRect/>
          <a:stretch>
            <a:fillRect/>
          </a:stretch>
        </p:blipFill>
        <p:spPr bwMode="auto">
          <a:xfrm>
            <a:off x="395536" y="4005064"/>
            <a:ext cx="4536504" cy="2664296"/>
          </a:xfrm>
          <a:prstGeom prst="rect">
            <a:avLst/>
          </a:prstGeom>
          <a:noFill/>
          <a:ln w="9525">
            <a:noFill/>
            <a:miter lim="800000"/>
            <a:headEnd/>
            <a:tailEnd/>
          </a:ln>
        </p:spPr>
      </p:pic>
      <p:pic>
        <p:nvPicPr>
          <p:cNvPr id="9221" name="Picture 5"/>
          <p:cNvPicPr>
            <a:picLocks noChangeAspect="1" noChangeArrowheads="1"/>
          </p:cNvPicPr>
          <p:nvPr/>
        </p:nvPicPr>
        <p:blipFill>
          <a:blip r:embed="rId5" cstate="print"/>
          <a:srcRect/>
          <a:stretch>
            <a:fillRect/>
          </a:stretch>
        </p:blipFill>
        <p:spPr bwMode="auto">
          <a:xfrm>
            <a:off x="395536" y="1196752"/>
            <a:ext cx="4536504" cy="2713875"/>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a:xfrm>
            <a:off x="179512" y="-243408"/>
            <a:ext cx="8784976" cy="3672408"/>
          </a:xfrm>
        </p:spPr>
        <p:txBody>
          <a:bodyPr>
            <a:noAutofit/>
          </a:bodyPr>
          <a:lstStyle/>
          <a:p>
            <a:r>
              <a:rPr lang="lt-LT" sz="3200" dirty="0"/>
              <a:t>           </a:t>
            </a:r>
            <a:br>
              <a:rPr lang="en-US" sz="3200" dirty="0"/>
            </a:br>
            <a:br>
              <a:rPr lang="en-US" sz="3200" dirty="0"/>
            </a:br>
            <a:r>
              <a:rPr lang="lt-LT" sz="3200" dirty="0"/>
              <a:t>Žiemos savaitė “Žiemos olimpiada </a:t>
            </a:r>
            <a:r>
              <a:rPr lang="en-US" sz="3200" dirty="0"/>
              <a:t>2020”</a:t>
            </a:r>
            <a:br>
              <a:rPr lang="en-US" sz="3200" dirty="0"/>
            </a:br>
            <a:r>
              <a:rPr lang="en-US" sz="3200" dirty="0"/>
              <a:t>2020 02 10 – 2020 02 14</a:t>
            </a:r>
            <a:br>
              <a:rPr lang="en-US" sz="3200" dirty="0"/>
            </a:br>
            <a:r>
              <a:rPr lang="lt-LT" sz="1600" dirty="0">
                <a:latin typeface="Times New Roman" pitchFamily="18" charset="0"/>
                <a:cs typeface="Times New Roman" pitchFamily="18" charset="0"/>
              </a:rPr>
              <a:t>Vaikai įgijo žinių apie žiemos olimpines žaidynes, susipažino su žiemos sportu. Jie aktyviai ir noriai dalyvavo sportinėse veiklose, atliko rungtis, estafetes, žaidė žaidimus. Ugdytiniai patyrė daug džiugių emocijų, gebėjo laikytis taisyklių, turėjo galimybę save išreikšti judesio pagalba, lavėjo stambiosios ir smulkiosios raumenų grupės, pastabumas, dėmesio koncentracija.</a:t>
            </a:r>
            <a:br>
              <a:rPr lang="lt-LT" sz="1600" dirty="0">
                <a:latin typeface="Times New Roman" pitchFamily="18" charset="0"/>
                <a:cs typeface="Times New Roman" pitchFamily="18" charset="0"/>
              </a:rPr>
            </a:br>
            <a:r>
              <a:rPr lang="lt-LT" sz="1600" dirty="0">
                <a:latin typeface="Times New Roman" pitchFamily="18" charset="0"/>
                <a:cs typeface="Times New Roman" pitchFamily="18" charset="0"/>
              </a:rPr>
              <a:t>Atliekant kūrybines užduotis lavėjo meniniai gebėjimai, kūrybiškumas, tobulėjo draugiški tarpusavio santykiai, vyko glaudus bendravimas ir bendradarbiavimas tarp įstaigos ugdytinių, ugdytojų ir tėvų (kartu su tėveliais buvo kuriamos snaigės, kurios buvo eksponuojamos įstaigoje surengtoje parodoje).</a:t>
            </a:r>
            <a:br>
              <a:rPr lang="lt-LT" sz="1600" dirty="0">
                <a:latin typeface="Times New Roman" pitchFamily="18" charset="0"/>
                <a:cs typeface="Times New Roman" pitchFamily="18" charset="0"/>
              </a:rPr>
            </a:br>
            <a:r>
              <a:rPr lang="en-US" sz="1600" dirty="0" err="1">
                <a:latin typeface="Times New Roman" pitchFamily="18" charset="0"/>
                <a:cs typeface="Times New Roman" pitchFamily="18" charset="0"/>
              </a:rPr>
              <a:t>Taip</a:t>
            </a:r>
            <a:r>
              <a:rPr lang="en-US" sz="1600" dirty="0">
                <a:latin typeface="Times New Roman" pitchFamily="18" charset="0"/>
                <a:cs typeface="Times New Roman" pitchFamily="18" charset="0"/>
              </a:rPr>
              <a:t> pat </a:t>
            </a:r>
            <a:r>
              <a:rPr lang="en-US" sz="1600" dirty="0" err="1">
                <a:latin typeface="Times New Roman" pitchFamily="18" charset="0"/>
                <a:cs typeface="Times New Roman" pitchFamily="18" charset="0"/>
              </a:rPr>
              <a:t>šią</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savaitę</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vyko</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Vasario</a:t>
            </a:r>
            <a:r>
              <a:rPr lang="en-US" sz="1600" dirty="0">
                <a:latin typeface="Times New Roman" pitchFamily="18" charset="0"/>
                <a:cs typeface="Times New Roman" pitchFamily="18" charset="0"/>
              </a:rPr>
              <a:t> 16-osios min</a:t>
            </a:r>
            <a:r>
              <a:rPr lang="lt-LT" sz="1600" dirty="0">
                <a:latin typeface="Times New Roman" pitchFamily="18" charset="0"/>
                <a:cs typeface="Times New Roman" pitchFamily="18" charset="0"/>
              </a:rPr>
              <a:t>ėjimas, kurio metu vaikai susipažino su šventės prasme, šventimo tradicijomis, giedojo himną, dainavo dainas, žaidė lietuvių liaudies žaidimus.</a:t>
            </a:r>
            <a:br>
              <a:rPr lang="lt-LT" sz="1600" dirty="0">
                <a:latin typeface="Times New Roman" pitchFamily="18" charset="0"/>
                <a:cs typeface="Times New Roman" pitchFamily="18" charset="0"/>
              </a:rPr>
            </a:br>
            <a:r>
              <a:rPr lang="lt-LT" sz="1600" dirty="0">
                <a:latin typeface="Times New Roman" pitchFamily="18" charset="0"/>
                <a:cs typeface="Times New Roman" pitchFamily="18" charset="0"/>
              </a:rPr>
              <a:t>Vaikai, pedagogai bei kiti įstaigos nariai pajuto bendrumo ir bendruomeniškumo jausmą.</a:t>
            </a:r>
          </a:p>
        </p:txBody>
      </p:sp>
      <p:pic>
        <p:nvPicPr>
          <p:cNvPr id="4" name="Turinio vietos rezervavimo ženklas 3" descr="DSC_0769.JPG"/>
          <p:cNvPicPr>
            <a:picLocks noGrp="1" noChangeAspect="1"/>
          </p:cNvPicPr>
          <p:nvPr>
            <p:ph idx="1"/>
          </p:nvPr>
        </p:nvPicPr>
        <p:blipFill>
          <a:blip r:embed="rId2" cstate="print"/>
          <a:stretch>
            <a:fillRect/>
          </a:stretch>
        </p:blipFill>
        <p:spPr>
          <a:xfrm>
            <a:off x="827584" y="3861048"/>
            <a:ext cx="7200800" cy="2664296"/>
          </a:xfr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Ačiū už dėmesį!</a:t>
            </a:r>
          </a:p>
        </p:txBody>
      </p:sp>
      <p:pic>
        <p:nvPicPr>
          <p:cNvPr id="1027" name="Picture 3" descr="C:\Users\Acer\AppData\Local\Microsoft\Windows\INetCache\IE\EQR2286X\1200px-Noto_Emoji_Pie_1f60e.svg[1].png"/>
          <p:cNvPicPr>
            <a:picLocks noChangeAspect="1" noChangeArrowheads="1"/>
          </p:cNvPicPr>
          <p:nvPr/>
        </p:nvPicPr>
        <p:blipFill>
          <a:blip r:embed="rId2" cstate="print"/>
          <a:srcRect/>
          <a:stretch>
            <a:fillRect/>
          </a:stretch>
        </p:blipFill>
        <p:spPr bwMode="auto">
          <a:xfrm>
            <a:off x="2411760" y="1844824"/>
            <a:ext cx="4248472" cy="396044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a:bodyPr>
          <a:lstStyle/>
          <a:p>
            <a:r>
              <a:rPr lang="lt-LT" dirty="0"/>
              <a:t>Ąžuolo mankšta</a:t>
            </a:r>
          </a:p>
        </p:txBody>
      </p:sp>
      <p:pic>
        <p:nvPicPr>
          <p:cNvPr id="6" name="Turinio vietos rezervavimo ženklas 5" descr="DSC_0776.JPG"/>
          <p:cNvPicPr>
            <a:picLocks noGrp="1" noChangeAspect="1"/>
          </p:cNvPicPr>
          <p:nvPr>
            <p:ph sz="half" idx="2"/>
          </p:nvPr>
        </p:nvPicPr>
        <p:blipFill>
          <a:blip r:embed="rId2" cstate="print"/>
          <a:stretch>
            <a:fillRect/>
          </a:stretch>
        </p:blipFill>
        <p:spPr>
          <a:xfrm>
            <a:off x="4648200" y="1556792"/>
            <a:ext cx="4244280" cy="4824536"/>
          </a:xfrm>
        </p:spPr>
      </p:pic>
      <p:pic>
        <p:nvPicPr>
          <p:cNvPr id="1026" name="Picture 2" descr="C:\Users\Acer\Desktop\Olimpinė savaitė\DSC_0780.JPG"/>
          <p:cNvPicPr>
            <a:picLocks noGrp="1" noChangeAspect="1" noChangeArrowheads="1"/>
          </p:cNvPicPr>
          <p:nvPr>
            <p:ph sz="half" idx="1"/>
          </p:nvPr>
        </p:nvPicPr>
        <p:blipFill>
          <a:blip r:embed="rId3" cstate="print"/>
          <a:stretch>
            <a:fillRect/>
          </a:stretch>
        </p:blipFill>
        <p:spPr bwMode="auto">
          <a:xfrm>
            <a:off x="179512" y="1556792"/>
            <a:ext cx="4316288" cy="4824536"/>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a:t>Olimpinių žiemos sporto šakų pristatymas</a:t>
            </a:r>
          </a:p>
        </p:txBody>
      </p:sp>
      <p:pic>
        <p:nvPicPr>
          <p:cNvPr id="5" name="Turinio vietos rezervavimo ženklas 4" descr="DSC_0593.JPG"/>
          <p:cNvPicPr>
            <a:picLocks noGrp="1" noChangeAspect="1"/>
          </p:cNvPicPr>
          <p:nvPr>
            <p:ph sz="half" idx="1"/>
          </p:nvPr>
        </p:nvPicPr>
        <p:blipFill>
          <a:blip r:embed="rId2" cstate="print"/>
          <a:stretch>
            <a:fillRect/>
          </a:stretch>
        </p:blipFill>
        <p:spPr>
          <a:xfrm>
            <a:off x="251520" y="1556792"/>
            <a:ext cx="4244280" cy="4536504"/>
          </a:xfrm>
        </p:spPr>
      </p:pic>
      <p:pic>
        <p:nvPicPr>
          <p:cNvPr id="6" name="Turinio vietos rezervavimo ženklas 5" descr="DSC_0597.JPG"/>
          <p:cNvPicPr>
            <a:picLocks noGrp="1" noChangeAspect="1"/>
          </p:cNvPicPr>
          <p:nvPr>
            <p:ph sz="half" idx="2"/>
          </p:nvPr>
        </p:nvPicPr>
        <p:blipFill>
          <a:blip r:embed="rId3" cstate="print"/>
          <a:stretch>
            <a:fillRect/>
          </a:stretch>
        </p:blipFill>
        <p:spPr>
          <a:xfrm>
            <a:off x="4648200" y="1556792"/>
            <a:ext cx="4172272" cy="453650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dirty="0"/>
              <a:t>Grupių olimpinės vėliavos</a:t>
            </a:r>
          </a:p>
        </p:txBody>
      </p:sp>
      <p:pic>
        <p:nvPicPr>
          <p:cNvPr id="6" name="Turinio vietos rezervavimo ženklas 5" descr="DSC_0664.JPG"/>
          <p:cNvPicPr>
            <a:picLocks noGrp="1" noChangeAspect="1"/>
          </p:cNvPicPr>
          <p:nvPr>
            <p:ph sz="half" idx="2"/>
          </p:nvPr>
        </p:nvPicPr>
        <p:blipFill>
          <a:blip r:embed="rId2" cstate="print"/>
          <a:stretch>
            <a:fillRect/>
          </a:stretch>
        </p:blipFill>
        <p:spPr>
          <a:xfrm>
            <a:off x="4716016" y="1484784"/>
            <a:ext cx="4038600" cy="4824536"/>
          </a:xfrm>
        </p:spPr>
      </p:pic>
      <p:pic>
        <p:nvPicPr>
          <p:cNvPr id="10" name="Turinio vietos rezervavimo ženklas 9" descr="DSC_0714.JPG"/>
          <p:cNvPicPr>
            <a:picLocks noGrp="1" noChangeAspect="1"/>
          </p:cNvPicPr>
          <p:nvPr>
            <p:ph sz="half" idx="1"/>
          </p:nvPr>
        </p:nvPicPr>
        <p:blipFill>
          <a:blip r:embed="rId3" cstate="print"/>
          <a:stretch>
            <a:fillRect/>
          </a:stretch>
        </p:blipFill>
        <p:spPr>
          <a:xfrm rot="16200000">
            <a:off x="-108521" y="1988841"/>
            <a:ext cx="4896546" cy="3888432"/>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descr="DSC_0624.JPG"/>
          <p:cNvPicPr>
            <a:picLocks noGrp="1" noChangeAspect="1"/>
          </p:cNvPicPr>
          <p:nvPr>
            <p:ph sz="half" idx="4294967295"/>
          </p:nvPr>
        </p:nvPicPr>
        <p:blipFill>
          <a:blip r:embed="rId2" cstate="print"/>
          <a:stretch>
            <a:fillRect/>
          </a:stretch>
        </p:blipFill>
        <p:spPr>
          <a:xfrm>
            <a:off x="251520" y="548680"/>
            <a:ext cx="4038600" cy="3959225"/>
          </a:xfrm>
        </p:spPr>
      </p:pic>
      <p:pic>
        <p:nvPicPr>
          <p:cNvPr id="6" name="Turinio vietos rezervavimo ženklas 5" descr="DSC_0681.JPG"/>
          <p:cNvPicPr>
            <a:picLocks noGrp="1" noChangeAspect="1"/>
          </p:cNvPicPr>
          <p:nvPr>
            <p:ph sz="half" idx="4294967295"/>
          </p:nvPr>
        </p:nvPicPr>
        <p:blipFill>
          <a:blip r:embed="rId3" cstate="print"/>
          <a:stretch>
            <a:fillRect/>
          </a:stretch>
        </p:blipFill>
        <p:spPr>
          <a:xfrm>
            <a:off x="4788024" y="1988840"/>
            <a:ext cx="4038600" cy="3960812"/>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normAutofit fontScale="90000"/>
          </a:bodyPr>
          <a:lstStyle/>
          <a:p>
            <a:r>
              <a:rPr lang="lt-LT" dirty="0"/>
              <a:t>Sportinė veikla “Išbandykime olimpines sporto šakas kitaip”</a:t>
            </a:r>
          </a:p>
        </p:txBody>
      </p:sp>
      <p:pic>
        <p:nvPicPr>
          <p:cNvPr id="8" name="Turinio vietos rezervavimo ženklas 7" descr="DSC_0857.JPG"/>
          <p:cNvPicPr>
            <a:picLocks noGrp="1" noChangeAspect="1"/>
          </p:cNvPicPr>
          <p:nvPr>
            <p:ph sz="half" idx="2"/>
          </p:nvPr>
        </p:nvPicPr>
        <p:blipFill>
          <a:blip r:embed="rId2" cstate="print"/>
          <a:stretch>
            <a:fillRect/>
          </a:stretch>
        </p:blipFill>
        <p:spPr>
          <a:xfrm>
            <a:off x="4648200" y="1628800"/>
            <a:ext cx="4244280" cy="4392488"/>
          </a:xfrm>
        </p:spPr>
      </p:pic>
      <p:pic>
        <p:nvPicPr>
          <p:cNvPr id="7" name="Turinio vietos rezervavimo ženklas 6" descr="DSC_0787.JPG"/>
          <p:cNvPicPr>
            <a:picLocks noGrp="1" noChangeAspect="1"/>
          </p:cNvPicPr>
          <p:nvPr>
            <p:ph sz="half" idx="1"/>
          </p:nvPr>
        </p:nvPicPr>
        <p:blipFill>
          <a:blip r:embed="rId3" cstate="print"/>
          <a:stretch>
            <a:fillRect/>
          </a:stretch>
        </p:blipFill>
        <p:spPr>
          <a:xfrm>
            <a:off x="251520" y="1628800"/>
            <a:ext cx="4244280" cy="4464496"/>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urinio vietos rezervavimo ženklas 4" descr="DSC_0646.JPG"/>
          <p:cNvPicPr>
            <a:picLocks noGrp="1" noChangeAspect="1"/>
          </p:cNvPicPr>
          <p:nvPr>
            <p:ph sz="half" idx="4294967295"/>
          </p:nvPr>
        </p:nvPicPr>
        <p:blipFill>
          <a:blip r:embed="rId2" cstate="print"/>
          <a:stretch>
            <a:fillRect/>
          </a:stretch>
        </p:blipFill>
        <p:spPr>
          <a:xfrm rot="16200000">
            <a:off x="198240" y="673970"/>
            <a:ext cx="4038600" cy="3355975"/>
          </a:xfrm>
        </p:spPr>
      </p:pic>
      <p:pic>
        <p:nvPicPr>
          <p:cNvPr id="6" name="Turinio vietos rezervavimo ženklas 5" descr="DSC_0658.JPG"/>
          <p:cNvPicPr>
            <a:picLocks noGrp="1" noChangeAspect="1"/>
          </p:cNvPicPr>
          <p:nvPr>
            <p:ph sz="half" idx="4294967295"/>
          </p:nvPr>
        </p:nvPicPr>
        <p:blipFill>
          <a:blip r:embed="rId3" cstate="print"/>
          <a:stretch>
            <a:fillRect/>
          </a:stretch>
        </p:blipFill>
        <p:spPr>
          <a:xfrm>
            <a:off x="4355976" y="1772816"/>
            <a:ext cx="4248150" cy="403225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ntraštė 1"/>
          <p:cNvSpPr>
            <a:spLocks noGrp="1"/>
          </p:cNvSpPr>
          <p:nvPr>
            <p:ph type="title"/>
          </p:nvPr>
        </p:nvSpPr>
        <p:spPr/>
        <p:txBody>
          <a:bodyPr/>
          <a:lstStyle/>
          <a:p>
            <a:r>
              <a:rPr lang="lt-LT"/>
              <a:t>Paroda “Mano šeimos snaigė”</a:t>
            </a:r>
            <a:endParaRPr lang="lt-LT" dirty="0"/>
          </a:p>
        </p:txBody>
      </p:sp>
      <p:pic>
        <p:nvPicPr>
          <p:cNvPr id="9" name="Turinio vietos rezervavimo ženklas 8" descr="IMG_20200305_103332_resized_20201204_093251944.jpg"/>
          <p:cNvPicPr>
            <a:picLocks noGrp="1" noChangeAspect="1"/>
          </p:cNvPicPr>
          <p:nvPr>
            <p:ph idx="1"/>
          </p:nvPr>
        </p:nvPicPr>
        <p:blipFill>
          <a:blip r:embed="rId2" cstate="print"/>
          <a:stretch>
            <a:fillRect/>
          </a:stretch>
        </p:blipFill>
        <p:spPr>
          <a:xfrm>
            <a:off x="1043608" y="1556792"/>
            <a:ext cx="6840760" cy="4608511"/>
          </a:xfrm>
        </p:spPr>
      </p:pic>
    </p:spTree>
  </p:cSld>
  <p:clrMapOvr>
    <a:masterClrMapping/>
  </p:clrMapOvr>
</p:sld>
</file>

<file path=ppt/theme/theme1.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530</TotalTime>
  <Words>418</Words>
  <Application>Microsoft Office PowerPoint</Application>
  <PresentationFormat>Demonstracija ekrane (4:3)</PresentationFormat>
  <Paragraphs>30</Paragraphs>
  <Slides>20</Slides>
  <Notes>0</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20</vt:i4>
      </vt:variant>
    </vt:vector>
  </HeadingPairs>
  <TitlesOfParts>
    <vt:vector size="24" baseType="lpstr">
      <vt:lpstr>Arial</vt:lpstr>
      <vt:lpstr>Calibri</vt:lpstr>
      <vt:lpstr>Times New Roman</vt:lpstr>
      <vt:lpstr>Office tema</vt:lpstr>
      <vt:lpstr>Kauno lopšelis – darželis “Pasaka”</vt:lpstr>
      <vt:lpstr>             Žiemos savaitė “Žiemos olimpiada 2020” 2020 02 10 – 2020 02 14 Vaikai įgijo žinių apie žiemos olimpines žaidynes, susipažino su žiemos sportu. Jie aktyviai ir noriai dalyvavo sportinėse veiklose, atliko rungtis, estafetes, žaidė žaidimus. Ugdytiniai patyrė daug džiugių emocijų, gebėjo laikytis taisyklių, turėjo galimybę save išreikšti judesio pagalba, lavėjo stambiosios ir smulkiosios raumenų grupės, pastabumas, dėmesio koncentracija. Atliekant kūrybines užduotis lavėjo meniniai gebėjimai, kūrybiškumas, tobulėjo draugiški tarpusavio santykiai, vyko glaudus bendravimas ir bendradarbiavimas tarp įstaigos ugdytinių, ugdytojų ir tėvų (kartu su tėveliais buvo kuriamos snaigės, kurios buvo eksponuojamos įstaigoje surengtoje parodoje). Taip pat šią savaitę vyko Vasario 16-osios minėjimas, kurio metu vaikai susipažino su šventės prasme, šventimo tradicijomis, giedojo himną, dainavo dainas, žaidė lietuvių liaudies žaidimus. Vaikai, pedagogai bei kiti įstaigos nariai pajuto bendrumo ir bendruomeniškumo jausmą.</vt:lpstr>
      <vt:lpstr>Ąžuolo mankšta</vt:lpstr>
      <vt:lpstr>Olimpinių žiemos sporto šakų pristatymas</vt:lpstr>
      <vt:lpstr>Grupių olimpinės vėliavos</vt:lpstr>
      <vt:lpstr>„PowerPoint“ pateiktis</vt:lpstr>
      <vt:lpstr>Sportinė veikla “Išbandykime olimpines sporto šakas kitaip”</vt:lpstr>
      <vt:lpstr>„PowerPoint“ pateiktis</vt:lpstr>
      <vt:lpstr>Paroda “Mano šeimos snaigė”</vt:lpstr>
      <vt:lpstr>Vasario 16 – osios renginys</vt:lpstr>
      <vt:lpstr>Vasaros sporto ir sveikatingumo savaitė 2020-06-08 – 2020 06 12 </vt:lpstr>
      <vt:lpstr>Savaitės atidarymas “Šokiai pokiai”</vt:lpstr>
      <vt:lpstr>Estafetės ir orientavimosi diena</vt:lpstr>
      <vt:lpstr>Savaitės uždarymas ir svajonių vasaros piešimas</vt:lpstr>
      <vt:lpstr> Rudens sporto savaitė  #BEACTIVE 2020 2020 09 21-25 </vt:lpstr>
      <vt:lpstr>Šokio diena darželyje</vt:lpstr>
      <vt:lpstr>Rieda ratai rateliukai</vt:lpstr>
      <vt:lpstr>Solidarumo bėgimas 2020</vt:lpstr>
      <vt:lpstr>Futboliukas</vt:lpstr>
      <vt:lpstr>Ačiū už dėmesį!</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Kauno lopšelis – darželis “Pasaka”</dc:title>
  <dc:creator>Acer</dc:creator>
  <cp:lastModifiedBy>20161012s</cp:lastModifiedBy>
  <cp:revision>45</cp:revision>
  <cp:lastPrinted>2021-01-12T09:35:42Z</cp:lastPrinted>
  <dcterms:created xsi:type="dcterms:W3CDTF">2020-12-09T06:56:52Z</dcterms:created>
  <dcterms:modified xsi:type="dcterms:W3CDTF">2021-01-14T12:42:52Z</dcterms:modified>
</cp:coreProperties>
</file>